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12/16/2017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04246" y="743226"/>
            <a:ext cx="7144871" cy="3591752"/>
          </a:xfrm>
          <a:prstGeom prst="rect">
            <a:avLst/>
          </a:prstGeom>
        </p:spPr>
        <p:txBody>
          <a:bodyPr wrap="square">
            <a:spAutoFit/>
          </a:bodyPr>
          <a:lstStyle/>
          <a:p>
            <a:pPr algn="ctr">
              <a:lnSpc>
                <a:spcPct val="115000"/>
              </a:lnSpc>
              <a:spcAft>
                <a:spcPts val="1000"/>
              </a:spcAft>
            </a:pP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Structural Steel Design</a:t>
            </a:r>
            <a:endParaRPr lang="en-US" sz="4400" dirty="0">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1000"/>
              </a:spcAft>
            </a:pP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Al Mansour University College</a:t>
            </a:r>
            <a:endParaRPr lang="en-US" sz="4400" dirty="0">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1000"/>
              </a:spcAft>
            </a:pP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Civil Engineering Department</a:t>
            </a:r>
            <a:endParaRPr lang="en-US" sz="4400" dirty="0">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1000"/>
              </a:spcAft>
            </a:pP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4</a:t>
            </a:r>
            <a:r>
              <a:rPr lang="en-US" sz="4400" baseline="300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th</a:t>
            </a: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 year </a:t>
            </a:r>
            <a:endParaRPr lang="en-US" sz="4400" dirty="0" smtClean="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8436163" y="5496112"/>
            <a:ext cx="2957605" cy="492122"/>
          </a:xfrm>
          <a:prstGeom prst="rect">
            <a:avLst/>
          </a:prstGeom>
        </p:spPr>
        <p:txBody>
          <a:bodyPr wrap="none">
            <a:spAutoFit/>
          </a:bodyPr>
          <a:lstStyle/>
          <a:p>
            <a:pPr algn="ctr">
              <a:lnSpc>
                <a:spcPct val="115000"/>
              </a:lnSpc>
              <a:spcAft>
                <a:spcPts val="1000"/>
              </a:spcAft>
            </a:pPr>
            <a:r>
              <a:rPr lang="en-US" sz="2400" dirty="0" smtClean="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Asst. </a:t>
            </a:r>
            <a:r>
              <a:rPr lang="en-US" sz="2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Lect. Haider Qais</a:t>
            </a:r>
            <a:endParaRPr lang="en-US" sz="1000" dirty="0">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569409" y="197971"/>
            <a:ext cx="1344407" cy="492122"/>
          </a:xfrm>
          <a:prstGeom prst="rect">
            <a:avLst/>
          </a:prstGeom>
        </p:spPr>
        <p:txBody>
          <a:bodyPr wrap="none">
            <a:spAutoFit/>
          </a:bodyPr>
          <a:lstStyle/>
          <a:p>
            <a:pPr algn="ctr">
              <a:lnSpc>
                <a:spcPct val="115000"/>
              </a:lnSpc>
              <a:spcAft>
                <a:spcPts val="1000"/>
              </a:spcAft>
            </a:pPr>
            <a:r>
              <a:rPr lang="en-US" sz="2400" b="1" u="sng"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Lecture </a:t>
            </a:r>
            <a:r>
              <a:rPr lang="en-US" sz="2400" b="1" u="sng" dirty="0" smtClean="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2</a:t>
            </a:r>
            <a:endParaRPr lang="en-US" sz="2400" b="1" u="sng"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endParaRPr>
          </a:p>
        </p:txBody>
      </p:sp>
      <p:pic>
        <p:nvPicPr>
          <p:cNvPr id="7" name="Picture 6" descr="نتيجة بحث الصور عن ‪steel structure design‬‏"/>
          <p:cNvPicPr/>
          <p:nvPr/>
        </p:nvPicPr>
        <p:blipFill>
          <a:blip r:embed="rId2">
            <a:extLst>
              <a:ext uri="{28A0092B-C50C-407E-A947-70E740481C1C}">
                <a14:useLocalDpi xmlns:a14="http://schemas.microsoft.com/office/drawing/2010/main" val="0"/>
              </a:ext>
            </a:extLst>
          </a:blip>
          <a:srcRect/>
          <a:stretch>
            <a:fillRect/>
          </a:stretch>
        </p:blipFill>
        <p:spPr bwMode="auto">
          <a:xfrm>
            <a:off x="230692" y="5303315"/>
            <a:ext cx="2021840" cy="1514475"/>
          </a:xfrm>
          <a:prstGeom prst="rect">
            <a:avLst/>
          </a:prstGeom>
          <a:noFill/>
          <a:ln>
            <a:noFill/>
          </a:ln>
        </p:spPr>
      </p:pic>
      <p:pic>
        <p:nvPicPr>
          <p:cNvPr id="8" name="Picture 7" descr="نتيجة بحث الصور عن ‪steel structure design‬‏"/>
          <p:cNvPicPr/>
          <p:nvPr/>
        </p:nvPicPr>
        <p:blipFill rotWithShape="1">
          <a:blip r:embed="rId3">
            <a:extLst>
              <a:ext uri="{28A0092B-C50C-407E-A947-70E740481C1C}">
                <a14:useLocalDpi xmlns:a14="http://schemas.microsoft.com/office/drawing/2010/main" val="0"/>
              </a:ext>
            </a:extLst>
          </a:blip>
          <a:srcRect l="5385" t="16495" r="-385" b="4639"/>
          <a:stretch/>
        </p:blipFill>
        <p:spPr bwMode="auto">
          <a:xfrm>
            <a:off x="4396778" y="5124077"/>
            <a:ext cx="2352675" cy="1457325"/>
          </a:xfrm>
          <a:prstGeom prst="rect">
            <a:avLst/>
          </a:prstGeom>
          <a:noFill/>
          <a:ln>
            <a:noFill/>
          </a:ln>
          <a:extLst>
            <a:ext uri="{53640926-AAD7-44D8-BBD7-CCE9431645EC}">
              <a14:shadowObscured xmlns:a14="http://schemas.microsoft.com/office/drawing/2010/main"/>
            </a:ext>
          </a:extLst>
        </p:spPr>
      </p:pic>
      <p:pic>
        <p:nvPicPr>
          <p:cNvPr id="9" name="Picture 8" descr="نتيجة بحث الصور عن ‪steel structure design‬‏"/>
          <p:cNvPicPr/>
          <p:nvPr/>
        </p:nvPicPr>
        <p:blipFill>
          <a:blip r:embed="rId4">
            <a:extLst>
              <a:ext uri="{28A0092B-C50C-407E-A947-70E740481C1C}">
                <a14:useLocalDpi xmlns:a14="http://schemas.microsoft.com/office/drawing/2010/main" val="0"/>
              </a:ext>
            </a:extLst>
          </a:blip>
          <a:srcRect/>
          <a:stretch>
            <a:fillRect/>
          </a:stretch>
        </p:blipFill>
        <p:spPr bwMode="auto">
          <a:xfrm>
            <a:off x="2488977" y="4308363"/>
            <a:ext cx="1666875" cy="1252855"/>
          </a:xfrm>
          <a:prstGeom prst="rect">
            <a:avLst/>
          </a:prstGeom>
          <a:noFill/>
          <a:ln>
            <a:noFill/>
          </a:ln>
        </p:spPr>
      </p:pic>
    </p:spTree>
    <p:extLst>
      <p:ext uri="{BB962C8B-B14F-4D97-AF65-F5344CB8AC3E}">
        <p14:creationId xmlns:p14="http://schemas.microsoft.com/office/powerpoint/2010/main" val="27010811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nvPr/>
        </p:nvPicPr>
        <p:blipFill rotWithShape="1">
          <a:blip r:embed="rId2" cstate="print">
            <a:extLst>
              <a:ext uri="{28A0092B-C50C-407E-A947-70E740481C1C}">
                <a14:useLocalDpi xmlns:a14="http://schemas.microsoft.com/office/drawing/2010/main" val="0"/>
              </a:ext>
            </a:extLst>
          </a:blip>
          <a:srcRect l="33048" t="31478" r="27403" b="12634"/>
          <a:stretch/>
        </p:blipFill>
        <p:spPr bwMode="auto">
          <a:xfrm>
            <a:off x="5488080" y="185887"/>
            <a:ext cx="6291543" cy="4236514"/>
          </a:xfrm>
          <a:prstGeom prst="rect">
            <a:avLst/>
          </a:prstGeom>
          <a:ln>
            <a:noFill/>
          </a:ln>
          <a:extLst>
            <a:ext uri="{53640926-AAD7-44D8-BBD7-CCE9431645EC}">
              <a14:shadowObscured xmlns:a14="http://schemas.microsoft.com/office/drawing/2010/main"/>
            </a:ext>
          </a:extLst>
        </p:spPr>
      </p:pic>
      <p:sp>
        <p:nvSpPr>
          <p:cNvPr id="3" name="Rectangle 2"/>
          <p:cNvSpPr/>
          <p:nvPr/>
        </p:nvSpPr>
        <p:spPr>
          <a:xfrm>
            <a:off x="633553" y="281548"/>
            <a:ext cx="1511952" cy="297517"/>
          </a:xfrm>
          <a:prstGeom prst="rect">
            <a:avLst/>
          </a:prstGeom>
        </p:spPr>
        <p:txBody>
          <a:bodyPr wrap="none">
            <a:spAutoFit/>
          </a:bodyPr>
          <a:lstStyle/>
          <a:p>
            <a:pPr algn="just">
              <a:lnSpc>
                <a:spcPts val="1580"/>
              </a:lnSpc>
              <a:spcAft>
                <a:spcPts val="0"/>
              </a:spcAft>
            </a:pPr>
            <a:r>
              <a:rPr lang="en-US" u="sng" dirty="0">
                <a:latin typeface="Times New Roman" panose="02020603050405020304" pitchFamily="18" charset="0"/>
                <a:ea typeface="Calibri" panose="020F0502020204030204" pitchFamily="34" charset="0"/>
                <a:cs typeface="Arial" panose="020B0604020202020204" pitchFamily="34" charset="0"/>
              </a:rPr>
              <a:t>Steel sections:</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10" name="Picture 9"/>
          <p:cNvPicPr/>
          <p:nvPr/>
        </p:nvPicPr>
        <p:blipFill rotWithShape="1">
          <a:blip r:embed="rId3" cstate="print">
            <a:extLst>
              <a:ext uri="{28A0092B-C50C-407E-A947-70E740481C1C}">
                <a14:useLocalDpi xmlns:a14="http://schemas.microsoft.com/office/drawing/2010/main" val="0"/>
              </a:ext>
            </a:extLst>
          </a:blip>
          <a:srcRect l="31784" t="49786" r="28666" b="25481"/>
          <a:stretch/>
        </p:blipFill>
        <p:spPr bwMode="auto">
          <a:xfrm>
            <a:off x="6124066" y="4319308"/>
            <a:ext cx="5267325" cy="2314575"/>
          </a:xfrm>
          <a:prstGeom prst="rect">
            <a:avLst/>
          </a:prstGeom>
          <a:ln>
            <a:noFill/>
          </a:ln>
          <a:extLst>
            <a:ext uri="{53640926-AAD7-44D8-BBD7-CCE9431645EC}">
              <a14:shadowObscured xmlns:a14="http://schemas.microsoft.com/office/drawing/2010/main"/>
            </a:ext>
          </a:extLst>
        </p:spPr>
      </p:pic>
      <p:sp>
        <p:nvSpPr>
          <p:cNvPr id="11" name="Rectangle 10"/>
          <p:cNvSpPr/>
          <p:nvPr/>
        </p:nvSpPr>
        <p:spPr>
          <a:xfrm>
            <a:off x="898125" y="1242221"/>
            <a:ext cx="4405395" cy="2137636"/>
          </a:xfrm>
          <a:prstGeom prst="rect">
            <a:avLst/>
          </a:prstGeom>
        </p:spPr>
        <p:txBody>
          <a:bodyPr wrap="square">
            <a:spAutoFit/>
          </a:bodyPr>
          <a:lstStyle/>
          <a:p>
            <a:pPr algn="just">
              <a:lnSpc>
                <a:spcPct val="115000"/>
              </a:lnSpc>
              <a:spcAft>
                <a:spcPts val="1000"/>
              </a:spcAft>
              <a:tabLst>
                <a:tab pos="866775" algn="l"/>
              </a:tabLst>
            </a:pPr>
            <a:r>
              <a:rPr lang="en-US" b="1" u="sng" dirty="0">
                <a:latin typeface="Times New Roman" panose="02020603050405020304" pitchFamily="18" charset="0"/>
                <a:ea typeface="Calibri" panose="020F0502020204030204" pitchFamily="34" charset="0"/>
                <a:cs typeface="Arial" panose="020B0604020202020204" pitchFamily="34" charset="0"/>
              </a:rPr>
              <a:t>Notes:</a:t>
            </a:r>
            <a:endParaRPr lang="en-US" sz="1400" b="1" u="sng"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sz="2000" spc="-15" dirty="0">
                <a:latin typeface="Times New Roman" panose="02020603050405020304" pitchFamily="18" charset="0"/>
                <a:ea typeface="Calibri" panose="020F0502020204030204" pitchFamily="34" charset="0"/>
                <a:cs typeface="Arial" panose="020B0604020202020204" pitchFamily="34" charset="0"/>
              </a:rPr>
              <a:t>W</a:t>
            </a:r>
            <a:r>
              <a:rPr lang="en-US" sz="2000" spc="5" dirty="0">
                <a:latin typeface="Times New Roman" panose="02020603050405020304" pitchFamily="18" charset="0"/>
                <a:ea typeface="Calibri" panose="020F0502020204030204" pitchFamily="34" charset="0"/>
                <a:cs typeface="Arial" panose="020B0604020202020204" pitchFamily="34" charset="0"/>
              </a:rPr>
              <a:t>27</a:t>
            </a:r>
            <a:r>
              <a:rPr lang="en-US" sz="2000" spc="-5" dirty="0">
                <a:latin typeface="Times New Roman" panose="02020603050405020304" pitchFamily="18" charset="0"/>
                <a:ea typeface="Calibri" panose="020F0502020204030204" pitchFamily="34" charset="0"/>
                <a:cs typeface="Arial" panose="020B0604020202020204" pitchFamily="34" charset="0"/>
              </a:rPr>
              <a:t>x</a:t>
            </a:r>
            <a:r>
              <a:rPr lang="en-US" sz="2000" spc="5" dirty="0">
                <a:latin typeface="Times New Roman" panose="02020603050405020304" pitchFamily="18" charset="0"/>
                <a:ea typeface="Calibri" panose="020F0502020204030204" pitchFamily="34" charset="0"/>
                <a:cs typeface="Arial" panose="020B0604020202020204" pitchFamily="34" charset="0"/>
              </a:rPr>
              <a:t>11</a:t>
            </a:r>
            <a:r>
              <a:rPr lang="en-US" sz="2000" spc="10" dirty="0">
                <a:latin typeface="Times New Roman" panose="02020603050405020304" pitchFamily="18" charset="0"/>
                <a:ea typeface="Calibri" panose="020F0502020204030204" pitchFamily="34" charset="0"/>
                <a:cs typeface="Arial" panose="020B0604020202020204" pitchFamily="34" charset="0"/>
              </a:rPr>
              <a:t>7</a:t>
            </a:r>
            <a:r>
              <a:rPr lang="en-US" sz="2000" dirty="0">
                <a:latin typeface="Times New Roman" panose="02020603050405020304" pitchFamily="18" charset="0"/>
                <a:ea typeface="Calibri" panose="020F0502020204030204" pitchFamily="34" charset="0"/>
                <a:cs typeface="Arial" panose="020B0604020202020204" pitchFamily="34" charset="0"/>
              </a:rPr>
              <a:t>:</a:t>
            </a:r>
            <a:r>
              <a:rPr lang="en-US" sz="2000" spc="-10" dirty="0">
                <a:latin typeface="Times New Roman" panose="02020603050405020304" pitchFamily="18" charset="0"/>
                <a:ea typeface="Calibri" panose="020F0502020204030204" pitchFamily="34" charset="0"/>
                <a:cs typeface="Arial" panose="020B0604020202020204" pitchFamily="34" charset="0"/>
              </a:rPr>
              <a:t> </a:t>
            </a:r>
            <a:r>
              <a:rPr lang="en-US" sz="2000" spc="5" dirty="0">
                <a:latin typeface="Times New Roman" panose="02020603050405020304" pitchFamily="18" charset="0"/>
                <a:ea typeface="Calibri" panose="020F0502020204030204" pitchFamily="34" charset="0"/>
                <a:cs typeface="Arial" panose="020B0604020202020204" pitchFamily="34" charset="0"/>
              </a:rPr>
              <a:t>i</a:t>
            </a:r>
            <a:r>
              <a:rPr lang="en-US" sz="2000" dirty="0">
                <a:latin typeface="Times New Roman" panose="02020603050405020304" pitchFamily="18" charset="0"/>
                <a:ea typeface="Calibri" panose="020F0502020204030204" pitchFamily="34" charset="0"/>
                <a:cs typeface="Arial" panose="020B0604020202020204" pitchFamily="34" charset="0"/>
              </a:rPr>
              <a:t>s</a:t>
            </a:r>
            <a:r>
              <a:rPr lang="en-US" sz="2000" spc="5" dirty="0">
                <a:latin typeface="Times New Roman" panose="02020603050405020304" pitchFamily="18" charset="0"/>
                <a:ea typeface="Calibri" panose="020F0502020204030204" pitchFamily="34" charset="0"/>
                <a:cs typeface="Arial" panose="020B0604020202020204" pitchFamily="34" charset="0"/>
              </a:rPr>
              <a:t> </a:t>
            </a:r>
            <a:r>
              <a:rPr lang="en-US" sz="2000" dirty="0">
                <a:latin typeface="Times New Roman" panose="02020603050405020304" pitchFamily="18" charset="0"/>
                <a:ea typeface="Calibri" panose="020F0502020204030204" pitchFamily="34" charset="0"/>
                <a:cs typeface="Arial" panose="020B0604020202020204" pitchFamily="34" charset="0"/>
              </a:rPr>
              <a:t>a</a:t>
            </a:r>
            <a:r>
              <a:rPr lang="en-US" sz="2000" spc="-5" dirty="0">
                <a:latin typeface="Times New Roman" panose="02020603050405020304" pitchFamily="18" charset="0"/>
                <a:ea typeface="Calibri" panose="020F0502020204030204" pitchFamily="34" charset="0"/>
                <a:cs typeface="Arial" panose="020B0604020202020204" pitchFamily="34" charset="0"/>
              </a:rPr>
              <a:t> </a:t>
            </a:r>
            <a:r>
              <a:rPr lang="en-US" sz="2000" dirty="0">
                <a:latin typeface="Times New Roman" panose="02020603050405020304" pitchFamily="18" charset="0"/>
                <a:ea typeface="Calibri" panose="020F0502020204030204" pitchFamily="34" charset="0"/>
                <a:cs typeface="Arial" panose="020B0604020202020204" pitchFamily="34" charset="0"/>
              </a:rPr>
              <a:t>W</a:t>
            </a:r>
            <a:r>
              <a:rPr lang="en-US" sz="2000" spc="-15" dirty="0">
                <a:latin typeface="Times New Roman" panose="02020603050405020304" pitchFamily="18" charset="0"/>
                <a:ea typeface="Calibri" panose="020F0502020204030204" pitchFamily="34" charset="0"/>
                <a:cs typeface="Arial" panose="020B0604020202020204" pitchFamily="34" charset="0"/>
              </a:rPr>
              <a:t> </a:t>
            </a:r>
            <a:r>
              <a:rPr lang="en-US" sz="2000" dirty="0">
                <a:latin typeface="Times New Roman" panose="02020603050405020304" pitchFamily="18" charset="0"/>
                <a:ea typeface="Calibri" panose="020F0502020204030204" pitchFamily="34" charset="0"/>
                <a:cs typeface="Arial" panose="020B0604020202020204" pitchFamily="34" charset="0"/>
              </a:rPr>
              <a:t>se</a:t>
            </a:r>
            <a:r>
              <a:rPr lang="en-US" sz="2000" spc="-10" dirty="0">
                <a:latin typeface="Times New Roman" panose="02020603050405020304" pitchFamily="18" charset="0"/>
                <a:ea typeface="Calibri" panose="020F0502020204030204" pitchFamily="34" charset="0"/>
                <a:cs typeface="Arial" panose="020B0604020202020204" pitchFamily="34" charset="0"/>
              </a:rPr>
              <a:t>c</a:t>
            </a:r>
            <a:r>
              <a:rPr lang="en-US" sz="2000" spc="5" dirty="0">
                <a:latin typeface="Times New Roman" panose="02020603050405020304" pitchFamily="18" charset="0"/>
                <a:ea typeface="Calibri" panose="020F0502020204030204" pitchFamily="34" charset="0"/>
                <a:cs typeface="Arial" panose="020B0604020202020204" pitchFamily="34" charset="0"/>
              </a:rPr>
              <a:t>t</a:t>
            </a:r>
            <a:r>
              <a:rPr lang="en-US" sz="2000" spc="-5" dirty="0">
                <a:latin typeface="Times New Roman" panose="02020603050405020304" pitchFamily="18" charset="0"/>
                <a:ea typeface="Calibri" panose="020F0502020204030204" pitchFamily="34" charset="0"/>
                <a:cs typeface="Arial" panose="020B0604020202020204" pitchFamily="34" charset="0"/>
              </a:rPr>
              <a:t>io</a:t>
            </a:r>
            <a:r>
              <a:rPr lang="en-US" sz="2000" dirty="0">
                <a:latin typeface="Times New Roman" panose="02020603050405020304" pitchFamily="18" charset="0"/>
                <a:ea typeface="Calibri" panose="020F0502020204030204" pitchFamily="34" charset="0"/>
                <a:cs typeface="Arial" panose="020B0604020202020204" pitchFamily="34" charset="0"/>
              </a:rPr>
              <a:t>n</a:t>
            </a:r>
            <a:r>
              <a:rPr lang="en-US" sz="2000" spc="5" dirty="0">
                <a:latin typeface="Times New Roman" panose="02020603050405020304" pitchFamily="18" charset="0"/>
                <a:ea typeface="Calibri" panose="020F0502020204030204" pitchFamily="34" charset="0"/>
                <a:cs typeface="Arial" panose="020B0604020202020204" pitchFamily="34" charset="0"/>
              </a:rPr>
              <a:t> </a:t>
            </a:r>
            <a:r>
              <a:rPr lang="en-US" sz="2000" dirty="0">
                <a:latin typeface="Times New Roman" panose="02020603050405020304" pitchFamily="18" charset="0"/>
                <a:ea typeface="Calibri" panose="020F0502020204030204" pitchFamily="34" charset="0"/>
                <a:cs typeface="Arial" panose="020B0604020202020204" pitchFamily="34" charset="0"/>
              </a:rPr>
              <a:t>a</a:t>
            </a:r>
            <a:r>
              <a:rPr lang="en-US" sz="2000" spc="-10" dirty="0">
                <a:latin typeface="Times New Roman" panose="02020603050405020304" pitchFamily="18" charset="0"/>
                <a:ea typeface="Calibri" panose="020F0502020204030204" pitchFamily="34" charset="0"/>
                <a:cs typeface="Arial" panose="020B0604020202020204" pitchFamily="34" charset="0"/>
              </a:rPr>
              <a:t>p</a:t>
            </a:r>
            <a:r>
              <a:rPr lang="en-US" sz="2000" spc="5" dirty="0">
                <a:latin typeface="Times New Roman" panose="02020603050405020304" pitchFamily="18" charset="0"/>
                <a:ea typeface="Calibri" panose="020F0502020204030204" pitchFamily="34" charset="0"/>
                <a:cs typeface="Arial" panose="020B0604020202020204" pitchFamily="34" charset="0"/>
              </a:rPr>
              <a:t>p</a:t>
            </a:r>
            <a:r>
              <a:rPr lang="en-US" sz="2000" spc="-10" dirty="0">
                <a:latin typeface="Times New Roman" panose="02020603050405020304" pitchFamily="18" charset="0"/>
                <a:ea typeface="Calibri" panose="020F0502020204030204" pitchFamily="34" charset="0"/>
                <a:cs typeface="Arial" panose="020B0604020202020204" pitchFamily="34" charset="0"/>
              </a:rPr>
              <a:t>r</a:t>
            </a:r>
            <a:r>
              <a:rPr lang="en-US" sz="2000" spc="-5" dirty="0">
                <a:latin typeface="Times New Roman" panose="02020603050405020304" pitchFamily="18" charset="0"/>
                <a:ea typeface="Calibri" panose="020F0502020204030204" pitchFamily="34" charset="0"/>
                <a:cs typeface="Arial" panose="020B0604020202020204" pitchFamily="34" charset="0"/>
              </a:rPr>
              <a:t>o</a:t>
            </a:r>
            <a:r>
              <a:rPr lang="en-US" sz="2000" spc="5" dirty="0">
                <a:latin typeface="Times New Roman" panose="02020603050405020304" pitchFamily="18" charset="0"/>
                <a:ea typeface="Calibri" panose="020F0502020204030204" pitchFamily="34" charset="0"/>
                <a:cs typeface="Arial" panose="020B0604020202020204" pitchFamily="34" charset="0"/>
              </a:rPr>
              <a:t>xi</a:t>
            </a:r>
            <a:r>
              <a:rPr lang="en-US" sz="2000" spc="-25" dirty="0">
                <a:latin typeface="Times New Roman" panose="02020603050405020304" pitchFamily="18" charset="0"/>
                <a:ea typeface="Calibri" panose="020F0502020204030204" pitchFamily="34" charset="0"/>
                <a:cs typeface="Arial" panose="020B0604020202020204" pitchFamily="34" charset="0"/>
              </a:rPr>
              <a:t>m</a:t>
            </a:r>
            <a:r>
              <a:rPr lang="en-US" sz="2000" dirty="0">
                <a:latin typeface="Times New Roman" panose="02020603050405020304" pitchFamily="18" charset="0"/>
                <a:ea typeface="Calibri" panose="020F0502020204030204" pitchFamily="34" charset="0"/>
                <a:cs typeface="Arial" panose="020B0604020202020204" pitchFamily="34" charset="0"/>
              </a:rPr>
              <a:t>a</a:t>
            </a:r>
            <a:r>
              <a:rPr lang="en-US" sz="2000" spc="5" dirty="0">
                <a:latin typeface="Times New Roman" panose="02020603050405020304" pitchFamily="18" charset="0"/>
                <a:ea typeface="Calibri" panose="020F0502020204030204" pitchFamily="34" charset="0"/>
                <a:cs typeface="Arial" panose="020B0604020202020204" pitchFamily="34" charset="0"/>
              </a:rPr>
              <a:t>t</a:t>
            </a:r>
            <a:r>
              <a:rPr lang="en-US" sz="2000" dirty="0">
                <a:latin typeface="Times New Roman" panose="02020603050405020304" pitchFamily="18" charset="0"/>
                <a:ea typeface="Calibri" panose="020F0502020204030204" pitchFamily="34" charset="0"/>
                <a:cs typeface="Arial" panose="020B0604020202020204" pitchFamily="34" charset="0"/>
              </a:rPr>
              <a:t>e</a:t>
            </a:r>
            <a:r>
              <a:rPr lang="en-US" sz="2000" spc="5" dirty="0">
                <a:latin typeface="Times New Roman" panose="02020603050405020304" pitchFamily="18" charset="0"/>
                <a:ea typeface="Calibri" panose="020F0502020204030204" pitchFamily="34" charset="0"/>
                <a:cs typeface="Arial" panose="020B0604020202020204" pitchFamily="34" charset="0"/>
              </a:rPr>
              <a:t>l</a:t>
            </a:r>
            <a:r>
              <a:rPr lang="en-US" sz="2000" dirty="0">
                <a:latin typeface="Times New Roman" panose="02020603050405020304" pitchFamily="18" charset="0"/>
                <a:ea typeface="Calibri" panose="020F0502020204030204" pitchFamily="34" charset="0"/>
                <a:cs typeface="Arial" panose="020B0604020202020204" pitchFamily="34" charset="0"/>
              </a:rPr>
              <a:t>y</a:t>
            </a:r>
            <a:r>
              <a:rPr lang="en-US" sz="2000" spc="-15" dirty="0">
                <a:latin typeface="Times New Roman" panose="02020603050405020304" pitchFamily="18" charset="0"/>
                <a:ea typeface="Calibri" panose="020F0502020204030204" pitchFamily="34" charset="0"/>
                <a:cs typeface="Arial" panose="020B0604020202020204" pitchFamily="34" charset="0"/>
              </a:rPr>
              <a:t> </a:t>
            </a:r>
            <a:r>
              <a:rPr lang="en-US" sz="2000" dirty="0">
                <a:latin typeface="Times New Roman" panose="02020603050405020304" pitchFamily="18" charset="0"/>
                <a:ea typeface="Calibri" panose="020F0502020204030204" pitchFamily="34" charset="0"/>
                <a:cs typeface="Arial" panose="020B0604020202020204" pitchFamily="34" charset="0"/>
              </a:rPr>
              <a:t>27</a:t>
            </a:r>
            <a:r>
              <a:rPr lang="en-US" sz="2000" spc="10" dirty="0">
                <a:latin typeface="Times New Roman" panose="02020603050405020304" pitchFamily="18" charset="0"/>
                <a:ea typeface="Calibri" panose="020F0502020204030204" pitchFamily="34" charset="0"/>
                <a:cs typeface="Arial" panose="020B0604020202020204" pitchFamily="34" charset="0"/>
              </a:rPr>
              <a:t> </a:t>
            </a:r>
            <a:r>
              <a:rPr lang="en-US" sz="2000" spc="-10" dirty="0">
                <a:latin typeface="Times New Roman" panose="02020603050405020304" pitchFamily="18" charset="0"/>
                <a:ea typeface="Calibri" panose="020F0502020204030204" pitchFamily="34" charset="0"/>
                <a:cs typeface="Arial" panose="020B0604020202020204" pitchFamily="34" charset="0"/>
              </a:rPr>
              <a:t>i</a:t>
            </a:r>
            <a:r>
              <a:rPr lang="en-US" sz="2000" dirty="0">
                <a:latin typeface="Times New Roman" panose="02020603050405020304" pitchFamily="18" charset="0"/>
                <a:ea typeface="Calibri" panose="020F0502020204030204" pitchFamily="34" charset="0"/>
                <a:cs typeface="Arial" panose="020B0604020202020204" pitchFamily="34" charset="0"/>
              </a:rPr>
              <a:t>n</a:t>
            </a:r>
            <a:r>
              <a:rPr lang="en-US" sz="2000" spc="5" dirty="0">
                <a:latin typeface="Times New Roman" panose="02020603050405020304" pitchFamily="18" charset="0"/>
                <a:ea typeface="Calibri" panose="020F0502020204030204" pitchFamily="34" charset="0"/>
                <a:cs typeface="Arial" panose="020B0604020202020204" pitchFamily="34" charset="0"/>
              </a:rPr>
              <a:t> </a:t>
            </a:r>
            <a:r>
              <a:rPr lang="en-US" sz="2000" dirty="0">
                <a:latin typeface="Times New Roman" panose="02020603050405020304" pitchFamily="18" charset="0"/>
                <a:ea typeface="Calibri" panose="020F0502020204030204" pitchFamily="34" charset="0"/>
                <a:cs typeface="Arial" panose="020B0604020202020204" pitchFamily="34" charset="0"/>
              </a:rPr>
              <a:t>d</a:t>
            </a:r>
            <a:r>
              <a:rPr lang="en-US" sz="2000" spc="-10" dirty="0">
                <a:latin typeface="Times New Roman" panose="02020603050405020304" pitchFamily="18" charset="0"/>
                <a:ea typeface="Calibri" panose="020F0502020204030204" pitchFamily="34" charset="0"/>
                <a:cs typeface="Arial" panose="020B0604020202020204" pitchFamily="34" charset="0"/>
              </a:rPr>
              <a:t>e</a:t>
            </a:r>
            <a:r>
              <a:rPr lang="en-US" sz="2000" dirty="0">
                <a:latin typeface="Times New Roman" panose="02020603050405020304" pitchFamily="18" charset="0"/>
                <a:ea typeface="Calibri" panose="020F0502020204030204" pitchFamily="34" charset="0"/>
                <a:cs typeface="Arial" panose="020B0604020202020204" pitchFamily="34" charset="0"/>
              </a:rPr>
              <a:t>ep</a:t>
            </a:r>
            <a:r>
              <a:rPr lang="en-US" sz="2000" spc="5" dirty="0">
                <a:latin typeface="Times New Roman" panose="02020603050405020304" pitchFamily="18" charset="0"/>
                <a:ea typeface="Calibri" panose="020F0502020204030204" pitchFamily="34" charset="0"/>
                <a:cs typeface="Arial" panose="020B0604020202020204" pitchFamily="34" charset="0"/>
              </a:rPr>
              <a:t> </a:t>
            </a:r>
            <a:r>
              <a:rPr lang="en-US" sz="2000" spc="-10" dirty="0">
                <a:latin typeface="Times New Roman" panose="02020603050405020304" pitchFamily="18" charset="0"/>
                <a:ea typeface="Calibri" panose="020F0502020204030204" pitchFamily="34" charset="0"/>
                <a:cs typeface="Arial" panose="020B0604020202020204" pitchFamily="34" charset="0"/>
              </a:rPr>
              <a:t>we</a:t>
            </a:r>
            <a:r>
              <a:rPr lang="en-US" sz="2000" spc="5" dirty="0">
                <a:latin typeface="Times New Roman" panose="02020603050405020304" pitchFamily="18" charset="0"/>
                <a:ea typeface="Calibri" panose="020F0502020204030204" pitchFamily="34" charset="0"/>
                <a:cs typeface="Arial" panose="020B0604020202020204" pitchFamily="34" charset="0"/>
              </a:rPr>
              <a:t>i</a:t>
            </a:r>
            <a:r>
              <a:rPr lang="en-US" sz="2000" spc="-5" dirty="0">
                <a:latin typeface="Times New Roman" panose="02020603050405020304" pitchFamily="18" charset="0"/>
                <a:ea typeface="Calibri" panose="020F0502020204030204" pitchFamily="34" charset="0"/>
                <a:cs typeface="Arial" panose="020B0604020202020204" pitchFamily="34" charset="0"/>
              </a:rPr>
              <a:t>gh</a:t>
            </a:r>
            <a:r>
              <a:rPr lang="en-US" sz="2000" spc="5" dirty="0">
                <a:latin typeface="Times New Roman" panose="02020603050405020304" pitchFamily="18" charset="0"/>
                <a:ea typeface="Calibri" panose="020F0502020204030204" pitchFamily="34" charset="0"/>
                <a:cs typeface="Arial" panose="020B0604020202020204" pitchFamily="34" charset="0"/>
              </a:rPr>
              <a:t>i</a:t>
            </a:r>
            <a:r>
              <a:rPr lang="en-US" sz="2000" spc="-5" dirty="0">
                <a:latin typeface="Times New Roman" panose="02020603050405020304" pitchFamily="18" charset="0"/>
                <a:ea typeface="Calibri" panose="020F0502020204030204" pitchFamily="34" charset="0"/>
                <a:cs typeface="Arial" panose="020B0604020202020204" pitchFamily="34" charset="0"/>
              </a:rPr>
              <a:t>n</a:t>
            </a:r>
            <a:r>
              <a:rPr lang="en-US" sz="2000" dirty="0">
                <a:latin typeface="Times New Roman" panose="02020603050405020304" pitchFamily="18" charset="0"/>
                <a:ea typeface="Calibri" panose="020F0502020204030204" pitchFamily="34" charset="0"/>
                <a:cs typeface="Arial" panose="020B0604020202020204" pitchFamily="34" charset="0"/>
              </a:rPr>
              <a:t>g</a:t>
            </a:r>
            <a:r>
              <a:rPr lang="en-US" sz="2000" spc="5" dirty="0">
                <a:latin typeface="Times New Roman" panose="02020603050405020304" pitchFamily="18" charset="0"/>
                <a:ea typeface="Calibri" panose="020F0502020204030204" pitchFamily="34" charset="0"/>
                <a:cs typeface="Arial" panose="020B0604020202020204" pitchFamily="34" charset="0"/>
              </a:rPr>
              <a:t> </a:t>
            </a:r>
            <a:r>
              <a:rPr lang="en-US" sz="2000" spc="-10" dirty="0">
                <a:latin typeface="Times New Roman" panose="02020603050405020304" pitchFamily="18" charset="0"/>
                <a:ea typeface="Calibri" panose="020F0502020204030204" pitchFamily="34" charset="0"/>
                <a:cs typeface="Arial" panose="020B0604020202020204" pitchFamily="34" charset="0"/>
              </a:rPr>
              <a:t>1</a:t>
            </a:r>
            <a:r>
              <a:rPr lang="en-US" sz="2000" spc="-5" dirty="0">
                <a:latin typeface="Times New Roman" panose="02020603050405020304" pitchFamily="18" charset="0"/>
                <a:ea typeface="Calibri" panose="020F0502020204030204" pitchFamily="34" charset="0"/>
                <a:cs typeface="Arial" panose="020B0604020202020204" pitchFamily="34" charset="0"/>
              </a:rPr>
              <a:t>1</a:t>
            </a:r>
            <a:r>
              <a:rPr lang="en-US" sz="2000" dirty="0">
                <a:latin typeface="Times New Roman" panose="02020603050405020304" pitchFamily="18" charset="0"/>
                <a:ea typeface="Calibri" panose="020F0502020204030204" pitchFamily="34" charset="0"/>
                <a:cs typeface="Arial" panose="020B0604020202020204" pitchFamily="34" charset="0"/>
              </a:rPr>
              <a:t>7</a:t>
            </a:r>
            <a:r>
              <a:rPr lang="en-US" sz="2000" spc="5" dirty="0">
                <a:latin typeface="Times New Roman" panose="02020603050405020304" pitchFamily="18" charset="0"/>
                <a:ea typeface="Calibri" panose="020F0502020204030204" pitchFamily="34" charset="0"/>
                <a:cs typeface="Arial" panose="020B0604020202020204" pitchFamily="34" charset="0"/>
              </a:rPr>
              <a:t> </a:t>
            </a:r>
            <a:r>
              <a:rPr lang="en-US" sz="2000" dirty="0" err="1">
                <a:latin typeface="Times New Roman" panose="02020603050405020304" pitchFamily="18" charset="0"/>
                <a:ea typeface="Calibri" panose="020F0502020204030204" pitchFamily="34" charset="0"/>
                <a:cs typeface="Arial" panose="020B0604020202020204" pitchFamily="34" charset="0"/>
              </a:rPr>
              <a:t>Ib</a:t>
            </a:r>
            <a:r>
              <a:rPr lang="en-US" sz="2000" dirty="0">
                <a:latin typeface="Times New Roman" panose="02020603050405020304" pitchFamily="18" charset="0"/>
                <a:ea typeface="Calibri" panose="020F0502020204030204" pitchFamily="34" charset="0"/>
                <a:cs typeface="Arial" panose="020B0604020202020204" pitchFamily="34" charset="0"/>
              </a:rPr>
              <a:t>/ft.</a:t>
            </a:r>
            <a:endParaRPr lang="en-US" sz="2000" dirty="0">
              <a:latin typeface="Calibri" panose="020F0502020204030204" pitchFamily="34" charset="0"/>
              <a:ea typeface="Calibri" panose="020F0502020204030204" pitchFamily="34" charset="0"/>
              <a:cs typeface="Arial" panose="020B0604020202020204" pitchFamily="34" charset="0"/>
            </a:endParaRPr>
          </a:p>
          <a:p>
            <a:pPr algn="just">
              <a:lnSpc>
                <a:spcPts val="550"/>
              </a:lnSpc>
              <a:spcBef>
                <a:spcPts val="35"/>
              </a:spcBef>
              <a:spcAft>
                <a:spcPts val="0"/>
              </a:spcAft>
            </a:pPr>
            <a:r>
              <a:rPr lang="en-US" sz="2000" dirty="0">
                <a:latin typeface="Times New Roman" panose="02020603050405020304" pitchFamily="18" charset="0"/>
                <a:ea typeface="Calibri" panose="020F0502020204030204" pitchFamily="34" charset="0"/>
                <a:cs typeface="Arial" panose="020B0604020202020204" pitchFamily="34" charset="0"/>
              </a:rPr>
              <a:t> </a:t>
            </a:r>
            <a:endParaRPr lang="en-US" sz="2000" dirty="0">
              <a:latin typeface="Calibri" panose="020F0502020204030204" pitchFamily="34" charset="0"/>
              <a:ea typeface="Calibri" panose="020F0502020204030204" pitchFamily="34" charset="0"/>
              <a:cs typeface="Arial" panose="020B0604020202020204" pitchFamily="34" charset="0"/>
            </a:endParaRPr>
          </a:p>
          <a:p>
            <a:pPr algn="just">
              <a:lnSpc>
                <a:spcPts val="1000"/>
              </a:lnSpc>
              <a:spcAft>
                <a:spcPts val="0"/>
              </a:spcAft>
            </a:pPr>
            <a:r>
              <a:rPr lang="en-US" sz="2000" dirty="0">
                <a:latin typeface="Times New Roman" panose="02020603050405020304" pitchFamily="18" charset="0"/>
                <a:ea typeface="Calibri" panose="020F0502020204030204" pitchFamily="34" charset="0"/>
                <a:cs typeface="Arial" panose="020B0604020202020204" pitchFamily="34" charset="0"/>
              </a:rPr>
              <a:t> </a:t>
            </a:r>
            <a:endParaRPr lang="en-US" sz="20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sz="2000" spc="-5" dirty="0">
                <a:latin typeface="Times New Roman" panose="02020603050405020304" pitchFamily="18" charset="0"/>
                <a:ea typeface="Calibri" panose="020F0502020204030204" pitchFamily="34" charset="0"/>
                <a:cs typeface="Arial" panose="020B0604020202020204" pitchFamily="34" charset="0"/>
              </a:rPr>
              <a:t>L</a:t>
            </a:r>
            <a:r>
              <a:rPr lang="en-US" sz="2000" spc="5" dirty="0">
                <a:latin typeface="Times New Roman" panose="02020603050405020304" pitchFamily="18" charset="0"/>
                <a:ea typeface="Calibri" panose="020F0502020204030204" pitchFamily="34" charset="0"/>
                <a:cs typeface="Arial" panose="020B0604020202020204" pitchFamily="34" charset="0"/>
              </a:rPr>
              <a:t>6</a:t>
            </a:r>
            <a:r>
              <a:rPr lang="en-US" sz="2000" spc="-5" dirty="0">
                <a:latin typeface="Times New Roman" panose="02020603050405020304" pitchFamily="18" charset="0"/>
                <a:ea typeface="Calibri" panose="020F0502020204030204" pitchFamily="34" charset="0"/>
                <a:cs typeface="Arial" panose="020B0604020202020204" pitchFamily="34" charset="0"/>
              </a:rPr>
              <a:t>x</a:t>
            </a:r>
            <a:r>
              <a:rPr lang="en-US" sz="2000" spc="5" dirty="0">
                <a:latin typeface="Times New Roman" panose="02020603050405020304" pitchFamily="18" charset="0"/>
                <a:ea typeface="Calibri" panose="020F0502020204030204" pitchFamily="34" charset="0"/>
                <a:cs typeface="Arial" panose="020B0604020202020204" pitchFamily="34" charset="0"/>
              </a:rPr>
              <a:t>6</a:t>
            </a:r>
            <a:r>
              <a:rPr lang="en-US" sz="2000" spc="-5" dirty="0">
                <a:latin typeface="Times New Roman" panose="02020603050405020304" pitchFamily="18" charset="0"/>
                <a:ea typeface="Calibri" panose="020F0502020204030204" pitchFamily="34" charset="0"/>
                <a:cs typeface="Arial" panose="020B0604020202020204" pitchFamily="34" charset="0"/>
              </a:rPr>
              <a:t>x</a:t>
            </a:r>
            <a:r>
              <a:rPr lang="en-US" sz="2000" spc="5" dirty="0">
                <a:latin typeface="Times New Roman" panose="02020603050405020304" pitchFamily="18" charset="0"/>
                <a:ea typeface="Calibri" panose="020F0502020204030204" pitchFamily="34" charset="0"/>
                <a:cs typeface="Arial" panose="020B0604020202020204" pitchFamily="34" charset="0"/>
              </a:rPr>
              <a:t>1</a:t>
            </a:r>
            <a:r>
              <a:rPr lang="en-US" sz="2000" dirty="0">
                <a:latin typeface="Times New Roman" panose="02020603050405020304" pitchFamily="18" charset="0"/>
                <a:ea typeface="Calibri" panose="020F0502020204030204" pitchFamily="34" charset="0"/>
                <a:cs typeface="Arial" panose="020B0604020202020204" pitchFamily="34" charset="0"/>
              </a:rPr>
              <a:t>/</a:t>
            </a:r>
            <a:r>
              <a:rPr lang="en-US" sz="2000" spc="10" dirty="0">
                <a:latin typeface="Times New Roman" panose="02020603050405020304" pitchFamily="18" charset="0"/>
                <a:ea typeface="Calibri" panose="020F0502020204030204" pitchFamily="34" charset="0"/>
                <a:cs typeface="Arial" panose="020B0604020202020204" pitchFamily="34" charset="0"/>
              </a:rPr>
              <a:t>2</a:t>
            </a:r>
            <a:r>
              <a:rPr lang="en-US" sz="2000" dirty="0">
                <a:latin typeface="Times New Roman" panose="02020603050405020304" pitchFamily="18" charset="0"/>
                <a:ea typeface="Calibri" panose="020F0502020204030204" pitchFamily="34" charset="0"/>
                <a:cs typeface="Arial" panose="020B0604020202020204" pitchFamily="34" charset="0"/>
              </a:rPr>
              <a:t>:</a:t>
            </a:r>
            <a:r>
              <a:rPr lang="en-US" sz="2000" spc="-10" dirty="0">
                <a:latin typeface="Times New Roman" panose="02020603050405020304" pitchFamily="18" charset="0"/>
                <a:ea typeface="Calibri" panose="020F0502020204030204" pitchFamily="34" charset="0"/>
                <a:cs typeface="Arial" panose="020B0604020202020204" pitchFamily="34" charset="0"/>
              </a:rPr>
              <a:t> </a:t>
            </a:r>
            <a:r>
              <a:rPr lang="en-US" sz="2000" spc="5" dirty="0">
                <a:latin typeface="Times New Roman" panose="02020603050405020304" pitchFamily="18" charset="0"/>
                <a:ea typeface="Calibri" panose="020F0502020204030204" pitchFamily="34" charset="0"/>
                <a:cs typeface="Arial" panose="020B0604020202020204" pitchFamily="34" charset="0"/>
              </a:rPr>
              <a:t>i</a:t>
            </a:r>
            <a:r>
              <a:rPr lang="en-US" sz="2000" dirty="0">
                <a:latin typeface="Times New Roman" panose="02020603050405020304" pitchFamily="18" charset="0"/>
                <a:ea typeface="Calibri" panose="020F0502020204030204" pitchFamily="34" charset="0"/>
                <a:cs typeface="Arial" panose="020B0604020202020204" pitchFamily="34" charset="0"/>
              </a:rPr>
              <a:t>s</a:t>
            </a:r>
            <a:r>
              <a:rPr lang="en-US" sz="2000" spc="-10" dirty="0">
                <a:latin typeface="Times New Roman" panose="02020603050405020304" pitchFamily="18" charset="0"/>
                <a:ea typeface="Calibri" panose="020F0502020204030204" pitchFamily="34" charset="0"/>
                <a:cs typeface="Arial" panose="020B0604020202020204" pitchFamily="34" charset="0"/>
              </a:rPr>
              <a:t> </a:t>
            </a:r>
            <a:r>
              <a:rPr lang="en-US" sz="2000" dirty="0">
                <a:latin typeface="Times New Roman" panose="02020603050405020304" pitchFamily="18" charset="0"/>
                <a:ea typeface="Calibri" panose="020F0502020204030204" pitchFamily="34" charset="0"/>
                <a:cs typeface="Arial" panose="020B0604020202020204" pitchFamily="34" charset="0"/>
              </a:rPr>
              <a:t>an</a:t>
            </a:r>
            <a:r>
              <a:rPr lang="en-US" sz="2000" spc="5" dirty="0">
                <a:latin typeface="Times New Roman" panose="02020603050405020304" pitchFamily="18" charset="0"/>
                <a:ea typeface="Calibri" panose="020F0502020204030204" pitchFamily="34" charset="0"/>
                <a:cs typeface="Arial" panose="020B0604020202020204" pitchFamily="34" charset="0"/>
              </a:rPr>
              <a:t> </a:t>
            </a:r>
            <a:r>
              <a:rPr lang="en-US" sz="2000" spc="-15" dirty="0">
                <a:latin typeface="Times New Roman" panose="02020603050405020304" pitchFamily="18" charset="0"/>
                <a:ea typeface="Calibri" panose="020F0502020204030204" pitchFamily="34" charset="0"/>
                <a:cs typeface="Arial" panose="020B0604020202020204" pitchFamily="34" charset="0"/>
              </a:rPr>
              <a:t>e</a:t>
            </a:r>
            <a:r>
              <a:rPr lang="en-US" sz="2000" spc="-5" dirty="0">
                <a:latin typeface="Times New Roman" panose="02020603050405020304" pitchFamily="18" charset="0"/>
                <a:ea typeface="Calibri" panose="020F0502020204030204" pitchFamily="34" charset="0"/>
                <a:cs typeface="Arial" panose="020B0604020202020204" pitchFamily="34" charset="0"/>
              </a:rPr>
              <a:t>q</a:t>
            </a:r>
            <a:r>
              <a:rPr lang="en-US" sz="2000" spc="5" dirty="0">
                <a:latin typeface="Times New Roman" panose="02020603050405020304" pitchFamily="18" charset="0"/>
                <a:ea typeface="Calibri" panose="020F0502020204030204" pitchFamily="34" charset="0"/>
                <a:cs typeface="Arial" panose="020B0604020202020204" pitchFamily="34" charset="0"/>
              </a:rPr>
              <a:t>u</a:t>
            </a:r>
            <a:r>
              <a:rPr lang="en-US" sz="2000" dirty="0">
                <a:latin typeface="Times New Roman" panose="02020603050405020304" pitchFamily="18" charset="0"/>
                <a:ea typeface="Calibri" panose="020F0502020204030204" pitchFamily="34" charset="0"/>
                <a:cs typeface="Arial" panose="020B0604020202020204" pitchFamily="34" charset="0"/>
              </a:rPr>
              <a:t>al</a:t>
            </a:r>
            <a:r>
              <a:rPr lang="en-US" sz="2000" spc="-10" dirty="0">
                <a:latin typeface="Times New Roman" panose="02020603050405020304" pitchFamily="18" charset="0"/>
                <a:ea typeface="Calibri" panose="020F0502020204030204" pitchFamily="34" charset="0"/>
                <a:cs typeface="Arial" panose="020B0604020202020204" pitchFamily="34" charset="0"/>
              </a:rPr>
              <a:t> </a:t>
            </a:r>
            <a:r>
              <a:rPr lang="en-US" sz="2000" spc="5" dirty="0">
                <a:latin typeface="Times New Roman" panose="02020603050405020304" pitchFamily="18" charset="0"/>
                <a:ea typeface="Calibri" panose="020F0502020204030204" pitchFamily="34" charset="0"/>
                <a:cs typeface="Arial" panose="020B0604020202020204" pitchFamily="34" charset="0"/>
              </a:rPr>
              <a:t>l</a:t>
            </a:r>
            <a:r>
              <a:rPr lang="en-US" sz="2000" spc="-10" dirty="0">
                <a:latin typeface="Times New Roman" panose="02020603050405020304" pitchFamily="18" charset="0"/>
                <a:ea typeface="Calibri" panose="020F0502020204030204" pitchFamily="34" charset="0"/>
                <a:cs typeface="Arial" panose="020B0604020202020204" pitchFamily="34" charset="0"/>
              </a:rPr>
              <a:t>e</a:t>
            </a:r>
            <a:r>
              <a:rPr lang="en-US" sz="2000" dirty="0">
                <a:latin typeface="Times New Roman" panose="02020603050405020304" pitchFamily="18" charset="0"/>
                <a:ea typeface="Calibri" panose="020F0502020204030204" pitchFamily="34" charset="0"/>
                <a:cs typeface="Arial" panose="020B0604020202020204" pitchFamily="34" charset="0"/>
              </a:rPr>
              <a:t>g</a:t>
            </a:r>
            <a:r>
              <a:rPr lang="en-US" sz="2000" spc="5" dirty="0">
                <a:latin typeface="Times New Roman" panose="02020603050405020304" pitchFamily="18" charset="0"/>
                <a:ea typeface="Calibri" panose="020F0502020204030204" pitchFamily="34" charset="0"/>
                <a:cs typeface="Arial" panose="020B0604020202020204" pitchFamily="34" charset="0"/>
              </a:rPr>
              <a:t> </a:t>
            </a:r>
            <a:r>
              <a:rPr lang="en-US" sz="2000" dirty="0">
                <a:latin typeface="Times New Roman" panose="02020603050405020304" pitchFamily="18" charset="0"/>
                <a:ea typeface="Calibri" panose="020F0502020204030204" pitchFamily="34" charset="0"/>
                <a:cs typeface="Arial" panose="020B0604020202020204" pitchFamily="34" charset="0"/>
              </a:rPr>
              <a:t>a</a:t>
            </a:r>
            <a:r>
              <a:rPr lang="en-US" sz="2000" spc="-10" dirty="0">
                <a:latin typeface="Times New Roman" panose="02020603050405020304" pitchFamily="18" charset="0"/>
                <a:ea typeface="Calibri" panose="020F0502020204030204" pitchFamily="34" charset="0"/>
                <a:cs typeface="Arial" panose="020B0604020202020204" pitchFamily="34" charset="0"/>
              </a:rPr>
              <a:t>n</a:t>
            </a:r>
            <a:r>
              <a:rPr lang="en-US" sz="2000" spc="-5" dirty="0">
                <a:latin typeface="Times New Roman" panose="02020603050405020304" pitchFamily="18" charset="0"/>
                <a:ea typeface="Calibri" panose="020F0502020204030204" pitchFamily="34" charset="0"/>
                <a:cs typeface="Arial" panose="020B0604020202020204" pitchFamily="34" charset="0"/>
              </a:rPr>
              <a:t>g</a:t>
            </a:r>
            <a:r>
              <a:rPr lang="en-US" sz="2000" spc="5" dirty="0">
                <a:latin typeface="Times New Roman" panose="02020603050405020304" pitchFamily="18" charset="0"/>
                <a:ea typeface="Calibri" panose="020F0502020204030204" pitchFamily="34" charset="0"/>
                <a:cs typeface="Arial" panose="020B0604020202020204" pitchFamily="34" charset="0"/>
              </a:rPr>
              <a:t>l</a:t>
            </a:r>
            <a:r>
              <a:rPr lang="en-US" sz="2000" dirty="0">
                <a:latin typeface="Times New Roman" panose="02020603050405020304" pitchFamily="18" charset="0"/>
                <a:ea typeface="Calibri" panose="020F0502020204030204" pitchFamily="34" charset="0"/>
                <a:cs typeface="Arial" panose="020B0604020202020204" pitchFamily="34" charset="0"/>
              </a:rPr>
              <a:t>e,</a:t>
            </a:r>
            <a:r>
              <a:rPr lang="en-US" sz="2000" spc="-5" dirty="0">
                <a:latin typeface="Times New Roman" panose="02020603050405020304" pitchFamily="18" charset="0"/>
                <a:ea typeface="Calibri" panose="020F0502020204030204" pitchFamily="34" charset="0"/>
                <a:cs typeface="Arial" panose="020B0604020202020204" pitchFamily="34" charset="0"/>
              </a:rPr>
              <a:t> </a:t>
            </a:r>
            <a:r>
              <a:rPr lang="en-US" sz="2000" dirty="0">
                <a:latin typeface="Times New Roman" panose="02020603050405020304" pitchFamily="18" charset="0"/>
                <a:ea typeface="Calibri" panose="020F0502020204030204" pitchFamily="34" charset="0"/>
                <a:cs typeface="Arial" panose="020B0604020202020204" pitchFamily="34" charset="0"/>
              </a:rPr>
              <a:t>ea</a:t>
            </a:r>
            <a:r>
              <a:rPr lang="en-US" sz="2000" spc="-10" dirty="0">
                <a:latin typeface="Times New Roman" panose="02020603050405020304" pitchFamily="18" charset="0"/>
                <a:ea typeface="Calibri" panose="020F0502020204030204" pitchFamily="34" charset="0"/>
                <a:cs typeface="Arial" panose="020B0604020202020204" pitchFamily="34" charset="0"/>
              </a:rPr>
              <a:t>c</a:t>
            </a:r>
            <a:r>
              <a:rPr lang="en-US" sz="2000" dirty="0">
                <a:latin typeface="Times New Roman" panose="02020603050405020304" pitchFamily="18" charset="0"/>
                <a:ea typeface="Calibri" panose="020F0502020204030204" pitchFamily="34" charset="0"/>
                <a:cs typeface="Arial" panose="020B0604020202020204" pitchFamily="34" charset="0"/>
              </a:rPr>
              <a:t>h</a:t>
            </a:r>
            <a:r>
              <a:rPr lang="en-US" sz="2000" spc="5" dirty="0">
                <a:latin typeface="Times New Roman" panose="02020603050405020304" pitchFamily="18" charset="0"/>
                <a:ea typeface="Calibri" panose="020F0502020204030204" pitchFamily="34" charset="0"/>
                <a:cs typeface="Arial" panose="020B0604020202020204" pitchFamily="34" charset="0"/>
              </a:rPr>
              <a:t> </a:t>
            </a:r>
            <a:r>
              <a:rPr lang="en-US" sz="2000" dirty="0">
                <a:latin typeface="Times New Roman" panose="02020603050405020304" pitchFamily="18" charset="0"/>
                <a:ea typeface="Calibri" panose="020F0502020204030204" pitchFamily="34" charset="0"/>
                <a:cs typeface="Arial" panose="020B0604020202020204" pitchFamily="34" charset="0"/>
              </a:rPr>
              <a:t>l</a:t>
            </a:r>
            <a:r>
              <a:rPr lang="en-US" sz="2000" spc="-10" dirty="0">
                <a:latin typeface="Times New Roman" panose="02020603050405020304" pitchFamily="18" charset="0"/>
                <a:ea typeface="Calibri" panose="020F0502020204030204" pitchFamily="34" charset="0"/>
                <a:cs typeface="Arial" panose="020B0604020202020204" pitchFamily="34" charset="0"/>
              </a:rPr>
              <a:t>e</a:t>
            </a:r>
            <a:r>
              <a:rPr lang="en-US" sz="2000" dirty="0">
                <a:latin typeface="Times New Roman" panose="02020603050405020304" pitchFamily="18" charset="0"/>
                <a:ea typeface="Calibri" panose="020F0502020204030204" pitchFamily="34" charset="0"/>
                <a:cs typeface="Arial" panose="020B0604020202020204" pitchFamily="34" charset="0"/>
              </a:rPr>
              <a:t>g</a:t>
            </a:r>
            <a:r>
              <a:rPr lang="en-US" sz="2000" spc="5" dirty="0">
                <a:latin typeface="Times New Roman" panose="02020603050405020304" pitchFamily="18" charset="0"/>
                <a:ea typeface="Calibri" panose="020F0502020204030204" pitchFamily="34" charset="0"/>
                <a:cs typeface="Arial" panose="020B0604020202020204" pitchFamily="34" charset="0"/>
              </a:rPr>
              <a:t> </a:t>
            </a:r>
            <a:r>
              <a:rPr lang="en-US" sz="2000" spc="-10" dirty="0">
                <a:latin typeface="Times New Roman" panose="02020603050405020304" pitchFamily="18" charset="0"/>
                <a:ea typeface="Calibri" panose="020F0502020204030204" pitchFamily="34" charset="0"/>
                <a:cs typeface="Arial" panose="020B0604020202020204" pitchFamily="34" charset="0"/>
              </a:rPr>
              <a:t>i</a:t>
            </a:r>
            <a:r>
              <a:rPr lang="en-US" sz="2000" dirty="0">
                <a:latin typeface="Times New Roman" panose="02020603050405020304" pitchFamily="18" charset="0"/>
                <a:ea typeface="Calibri" panose="020F0502020204030204" pitchFamily="34" charset="0"/>
                <a:cs typeface="Arial" panose="020B0604020202020204" pitchFamily="34" charset="0"/>
              </a:rPr>
              <a:t>s</a:t>
            </a:r>
            <a:r>
              <a:rPr lang="en-US" sz="2000" spc="-10" dirty="0">
                <a:latin typeface="Times New Roman" panose="02020603050405020304" pitchFamily="18" charset="0"/>
                <a:ea typeface="Calibri" panose="020F0502020204030204" pitchFamily="34" charset="0"/>
                <a:cs typeface="Arial" panose="020B0604020202020204" pitchFamily="34" charset="0"/>
              </a:rPr>
              <a:t> </a:t>
            </a:r>
            <a:r>
              <a:rPr lang="en-US" sz="2000" dirty="0">
                <a:latin typeface="Times New Roman" panose="02020603050405020304" pitchFamily="18" charset="0"/>
                <a:ea typeface="Calibri" panose="020F0502020204030204" pitchFamily="34" charset="0"/>
                <a:cs typeface="Arial" panose="020B0604020202020204" pitchFamily="34" charset="0"/>
              </a:rPr>
              <a:t>6</a:t>
            </a:r>
            <a:r>
              <a:rPr lang="en-US" sz="2000" spc="5" dirty="0">
                <a:latin typeface="Times New Roman" panose="02020603050405020304" pitchFamily="18" charset="0"/>
                <a:ea typeface="Calibri" panose="020F0502020204030204" pitchFamily="34" charset="0"/>
                <a:cs typeface="Arial" panose="020B0604020202020204" pitchFamily="34" charset="0"/>
              </a:rPr>
              <a:t> </a:t>
            </a:r>
            <a:r>
              <a:rPr lang="en-US" sz="2000" dirty="0">
                <a:latin typeface="Times New Roman" panose="02020603050405020304" pitchFamily="18" charset="0"/>
                <a:ea typeface="Calibri" panose="020F0502020204030204" pitchFamily="34" charset="0"/>
                <a:cs typeface="Arial" panose="020B0604020202020204" pitchFamily="34" charset="0"/>
              </a:rPr>
              <a:t>in</a:t>
            </a:r>
            <a:r>
              <a:rPr lang="en-US" sz="2000" spc="-5" dirty="0">
                <a:latin typeface="Times New Roman" panose="02020603050405020304" pitchFamily="18" charset="0"/>
                <a:ea typeface="Calibri" panose="020F0502020204030204" pitchFamily="34" charset="0"/>
                <a:cs typeface="Arial" panose="020B0604020202020204" pitchFamily="34" charset="0"/>
              </a:rPr>
              <a:t> </a:t>
            </a:r>
            <a:r>
              <a:rPr lang="en-US" sz="2000" spc="5" dirty="0">
                <a:latin typeface="Times New Roman" panose="02020603050405020304" pitchFamily="18" charset="0"/>
                <a:ea typeface="Calibri" panose="020F0502020204030204" pitchFamily="34" charset="0"/>
                <a:cs typeface="Arial" panose="020B0604020202020204" pitchFamily="34" charset="0"/>
              </a:rPr>
              <a:t>l</a:t>
            </a:r>
            <a:r>
              <a:rPr lang="en-US" sz="2000" spc="-5" dirty="0">
                <a:latin typeface="Times New Roman" panose="02020603050405020304" pitchFamily="18" charset="0"/>
                <a:ea typeface="Calibri" panose="020F0502020204030204" pitchFamily="34" charset="0"/>
                <a:cs typeface="Arial" panose="020B0604020202020204" pitchFamily="34" charset="0"/>
              </a:rPr>
              <a:t>on</a:t>
            </a:r>
            <a:r>
              <a:rPr lang="en-US" sz="2000" dirty="0">
                <a:latin typeface="Times New Roman" panose="02020603050405020304" pitchFamily="18" charset="0"/>
                <a:ea typeface="Calibri" panose="020F0502020204030204" pitchFamily="34" charset="0"/>
                <a:cs typeface="Arial" panose="020B0604020202020204" pitchFamily="34" charset="0"/>
              </a:rPr>
              <a:t>g</a:t>
            </a:r>
            <a:r>
              <a:rPr lang="en-US" sz="2000" spc="5" dirty="0">
                <a:latin typeface="Times New Roman" panose="02020603050405020304" pitchFamily="18" charset="0"/>
                <a:ea typeface="Calibri" panose="020F0502020204030204" pitchFamily="34" charset="0"/>
                <a:cs typeface="Arial" panose="020B0604020202020204" pitchFamily="34" charset="0"/>
              </a:rPr>
              <a:t> </a:t>
            </a:r>
            <a:r>
              <a:rPr lang="en-US" sz="2000" dirty="0">
                <a:latin typeface="Times New Roman" panose="02020603050405020304" pitchFamily="18" charset="0"/>
                <a:ea typeface="Calibri" panose="020F0502020204030204" pitchFamily="34" charset="0"/>
                <a:cs typeface="Arial" panose="020B0604020202020204" pitchFamily="34" charset="0"/>
              </a:rPr>
              <a:t>a</a:t>
            </a:r>
            <a:r>
              <a:rPr lang="en-US" sz="2000" spc="-10" dirty="0">
                <a:latin typeface="Times New Roman" panose="02020603050405020304" pitchFamily="18" charset="0"/>
                <a:ea typeface="Calibri" panose="020F0502020204030204" pitchFamily="34" charset="0"/>
                <a:cs typeface="Arial" panose="020B0604020202020204" pitchFamily="34" charset="0"/>
              </a:rPr>
              <a:t>n</a:t>
            </a:r>
            <a:r>
              <a:rPr lang="en-US" sz="2000" dirty="0">
                <a:latin typeface="Times New Roman" panose="02020603050405020304" pitchFamily="18" charset="0"/>
                <a:ea typeface="Calibri" panose="020F0502020204030204" pitchFamily="34" charset="0"/>
                <a:cs typeface="Arial" panose="020B0604020202020204" pitchFamily="34" charset="0"/>
              </a:rPr>
              <a:t>d</a:t>
            </a:r>
            <a:r>
              <a:rPr lang="en-US" sz="2000" spc="5" dirty="0">
                <a:latin typeface="Times New Roman" panose="02020603050405020304" pitchFamily="18" charset="0"/>
                <a:ea typeface="Calibri" panose="020F0502020204030204" pitchFamily="34" charset="0"/>
                <a:cs typeface="Arial" panose="020B0604020202020204" pitchFamily="34" charset="0"/>
              </a:rPr>
              <a:t> </a:t>
            </a:r>
            <a:r>
              <a:rPr lang="en-US" sz="2000" dirty="0">
                <a:latin typeface="Times New Roman" panose="02020603050405020304" pitchFamily="18" charset="0"/>
                <a:ea typeface="Calibri" panose="020F0502020204030204" pitchFamily="34" charset="0"/>
                <a:cs typeface="Arial" panose="020B0604020202020204" pitchFamily="34" charset="0"/>
              </a:rPr>
              <a:t>½</a:t>
            </a:r>
            <a:r>
              <a:rPr lang="en-US" sz="2000" spc="-15" dirty="0">
                <a:latin typeface="Times New Roman" panose="02020603050405020304" pitchFamily="18" charset="0"/>
                <a:ea typeface="Calibri" panose="020F0502020204030204" pitchFamily="34" charset="0"/>
                <a:cs typeface="Arial" panose="020B0604020202020204" pitchFamily="34" charset="0"/>
              </a:rPr>
              <a:t> </a:t>
            </a:r>
            <a:r>
              <a:rPr lang="en-US" sz="2000" spc="5" dirty="0">
                <a:latin typeface="Times New Roman" panose="02020603050405020304" pitchFamily="18" charset="0"/>
                <a:ea typeface="Calibri" panose="020F0502020204030204" pitchFamily="34" charset="0"/>
                <a:cs typeface="Arial" panose="020B0604020202020204" pitchFamily="34" charset="0"/>
              </a:rPr>
              <a:t>i</a:t>
            </a:r>
            <a:r>
              <a:rPr lang="en-US" sz="2000" dirty="0">
                <a:latin typeface="Times New Roman" panose="02020603050405020304" pitchFamily="18" charset="0"/>
                <a:ea typeface="Calibri" panose="020F0502020204030204" pitchFamily="34" charset="0"/>
                <a:cs typeface="Arial" panose="020B0604020202020204" pitchFamily="34" charset="0"/>
              </a:rPr>
              <a:t>n</a:t>
            </a:r>
            <a:r>
              <a:rPr lang="en-US" sz="2000" spc="-10" dirty="0">
                <a:latin typeface="Times New Roman" panose="02020603050405020304" pitchFamily="18" charset="0"/>
                <a:ea typeface="Calibri" panose="020F0502020204030204" pitchFamily="34" charset="0"/>
                <a:cs typeface="Arial" panose="020B0604020202020204" pitchFamily="34" charset="0"/>
              </a:rPr>
              <a:t> </a:t>
            </a:r>
            <a:r>
              <a:rPr lang="en-US" sz="2000" spc="5" dirty="0">
                <a:latin typeface="Times New Roman" panose="02020603050405020304" pitchFamily="18" charset="0"/>
                <a:ea typeface="Calibri" panose="020F0502020204030204" pitchFamily="34" charset="0"/>
                <a:cs typeface="Arial" panose="020B0604020202020204" pitchFamily="34" charset="0"/>
              </a:rPr>
              <a:t>t</a:t>
            </a:r>
            <a:r>
              <a:rPr lang="en-US" sz="2000" spc="-5" dirty="0">
                <a:latin typeface="Times New Roman" panose="02020603050405020304" pitchFamily="18" charset="0"/>
                <a:ea typeface="Calibri" panose="020F0502020204030204" pitchFamily="34" charset="0"/>
                <a:cs typeface="Arial" panose="020B0604020202020204" pitchFamily="34" charset="0"/>
              </a:rPr>
              <a:t>h</a:t>
            </a:r>
            <a:r>
              <a:rPr lang="en-US" sz="2000" spc="5" dirty="0">
                <a:latin typeface="Times New Roman" panose="02020603050405020304" pitchFamily="18" charset="0"/>
                <a:ea typeface="Calibri" panose="020F0502020204030204" pitchFamily="34" charset="0"/>
                <a:cs typeface="Arial" panose="020B0604020202020204" pitchFamily="34" charset="0"/>
              </a:rPr>
              <a:t>i</a:t>
            </a:r>
            <a:r>
              <a:rPr lang="en-US" sz="2000" spc="-10" dirty="0">
                <a:latin typeface="Times New Roman" panose="02020603050405020304" pitchFamily="18" charset="0"/>
                <a:ea typeface="Calibri" panose="020F0502020204030204" pitchFamily="34" charset="0"/>
                <a:cs typeface="Arial" panose="020B0604020202020204" pitchFamily="34" charset="0"/>
              </a:rPr>
              <a:t>c</a:t>
            </a:r>
            <a:r>
              <a:rPr lang="en-US" sz="2000" spc="5" dirty="0">
                <a:latin typeface="Times New Roman" panose="02020603050405020304" pitchFamily="18" charset="0"/>
                <a:ea typeface="Calibri" panose="020F0502020204030204" pitchFamily="34" charset="0"/>
                <a:cs typeface="Arial" panose="020B0604020202020204" pitchFamily="34" charset="0"/>
              </a:rPr>
              <a:t>k</a:t>
            </a:r>
            <a:r>
              <a:rPr lang="en-US" sz="2000" dirty="0">
                <a:latin typeface="Times New Roman" panose="02020603050405020304" pitchFamily="18" charset="0"/>
                <a:ea typeface="Calibri" panose="020F0502020204030204" pitchFamily="34" charset="0"/>
                <a:cs typeface="Arial" panose="020B0604020202020204" pitchFamily="34" charset="0"/>
              </a:rPr>
              <a:t>.</a:t>
            </a:r>
            <a:endParaRPr lang="en-US" sz="20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1748747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rotWithShape="1">
          <a:blip r:embed="rId2" cstate="print">
            <a:extLst>
              <a:ext uri="{28A0092B-C50C-407E-A947-70E740481C1C}">
                <a14:useLocalDpi xmlns:a14="http://schemas.microsoft.com/office/drawing/2010/main" val="0"/>
              </a:ext>
            </a:extLst>
          </a:blip>
          <a:srcRect l="30159" t="32441" r="27402" b="29015"/>
          <a:stretch/>
        </p:blipFill>
        <p:spPr bwMode="auto">
          <a:xfrm>
            <a:off x="3511363" y="1705331"/>
            <a:ext cx="7569013" cy="3512128"/>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887140" y="241207"/>
            <a:ext cx="4339650" cy="297517"/>
          </a:xfrm>
          <a:prstGeom prst="rect">
            <a:avLst/>
          </a:prstGeom>
        </p:spPr>
        <p:txBody>
          <a:bodyPr wrap="none">
            <a:spAutoFit/>
          </a:bodyPr>
          <a:lstStyle/>
          <a:p>
            <a:pPr algn="just">
              <a:lnSpc>
                <a:spcPts val="1580"/>
              </a:lnSpc>
              <a:spcAft>
                <a:spcPts val="0"/>
              </a:spcAft>
            </a:pPr>
            <a:r>
              <a:rPr lang="en-US" u="sng" dirty="0">
                <a:latin typeface="Times New Roman" panose="02020603050405020304" pitchFamily="18" charset="0"/>
                <a:ea typeface="Calibri" panose="020F0502020204030204" pitchFamily="34" charset="0"/>
                <a:cs typeface="Arial" panose="020B0604020202020204" pitchFamily="34" charset="0"/>
              </a:rPr>
              <a:t>Stress – strain relationship in structural steel:</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Rectangle 6"/>
          <p:cNvSpPr/>
          <p:nvPr/>
        </p:nvSpPr>
        <p:spPr>
          <a:xfrm>
            <a:off x="3801035" y="5523789"/>
            <a:ext cx="6096000" cy="1334211"/>
          </a:xfrm>
          <a:prstGeom prst="rect">
            <a:avLst/>
          </a:prstGeom>
        </p:spPr>
        <p:txBody>
          <a:bodyPr>
            <a:spAutoFit/>
          </a:bodyPr>
          <a:lstStyle/>
          <a:p>
            <a:pPr marL="337820">
              <a:lnSpc>
                <a:spcPct val="115000"/>
              </a:lnSpc>
              <a:spcBef>
                <a:spcPts val="120"/>
              </a:spcBef>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F</a:t>
            </a:r>
            <a:r>
              <a:rPr lang="en-US" sz="1050" spc="5" dirty="0">
                <a:latin typeface="Times New Roman" panose="02020603050405020304" pitchFamily="18" charset="0"/>
                <a:ea typeface="Calibri" panose="020F0502020204030204" pitchFamily="34" charset="0"/>
                <a:cs typeface="Arial" panose="020B0604020202020204" pitchFamily="34" charset="0"/>
              </a:rPr>
              <a:t>u</a:t>
            </a:r>
            <a:r>
              <a:rPr lang="en-US" dirty="0">
                <a:latin typeface="Times New Roman" panose="02020603050405020304" pitchFamily="18" charset="0"/>
                <a:ea typeface="Calibri" panose="020F0502020204030204" pitchFamily="34" charset="0"/>
                <a:cs typeface="Arial" panose="020B0604020202020204" pitchFamily="34" charset="0"/>
              </a:rPr>
              <a:t>:</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spc="-10" dirty="0">
                <a:latin typeface="Times New Roman" panose="02020603050405020304" pitchFamily="18" charset="0"/>
                <a:ea typeface="Calibri" panose="020F0502020204030204" pitchFamily="34" charset="0"/>
                <a:cs typeface="Arial" panose="020B0604020202020204" pitchFamily="34" charset="0"/>
              </a:rPr>
              <a:t>U</a:t>
            </a:r>
            <a:r>
              <a:rPr lang="en-US" spc="-5" dirty="0">
                <a:latin typeface="Times New Roman" panose="02020603050405020304" pitchFamily="18" charset="0"/>
                <a:ea typeface="Calibri" panose="020F0502020204030204" pitchFamily="34" charset="0"/>
                <a:cs typeface="Arial" panose="020B0604020202020204" pitchFamily="34" charset="0"/>
              </a:rPr>
              <a:t>lt</a:t>
            </a:r>
            <a:r>
              <a:rPr lang="en-US" spc="5" dirty="0">
                <a:latin typeface="Times New Roman" panose="02020603050405020304" pitchFamily="18" charset="0"/>
                <a:ea typeface="Calibri" panose="020F0502020204030204" pitchFamily="34" charset="0"/>
                <a:cs typeface="Arial" panose="020B0604020202020204" pitchFamily="34" charset="0"/>
              </a:rPr>
              <a:t>i</a:t>
            </a:r>
            <a:r>
              <a:rPr lang="en-US" spc="-25" dirty="0">
                <a:latin typeface="Times New Roman" panose="02020603050405020304" pitchFamily="18" charset="0"/>
                <a:ea typeface="Calibri" panose="020F0502020204030204" pitchFamily="34" charset="0"/>
                <a:cs typeface="Arial" panose="020B0604020202020204" pitchFamily="34" charset="0"/>
              </a:rPr>
              <a:t>m</a:t>
            </a:r>
            <a:r>
              <a:rPr lang="en-US" dirty="0">
                <a:latin typeface="Times New Roman" panose="02020603050405020304" pitchFamily="18" charset="0"/>
                <a:ea typeface="Calibri" panose="020F0502020204030204" pitchFamily="34" charset="0"/>
                <a:cs typeface="Arial" panose="020B0604020202020204" pitchFamily="34" charset="0"/>
              </a:rPr>
              <a:t>a</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dirty="0">
                <a:latin typeface="Times New Roman" panose="02020603050405020304" pitchFamily="18" charset="0"/>
                <a:ea typeface="Calibri" panose="020F0502020204030204" pitchFamily="34" charset="0"/>
                <a:cs typeface="Arial" panose="020B0604020202020204" pitchFamily="34" charset="0"/>
              </a:rPr>
              <a:t>e Stress, </a:t>
            </a:r>
            <a:r>
              <a:rPr lang="en-US" spc="-10" dirty="0" err="1">
                <a:latin typeface="Times New Roman" panose="02020603050405020304" pitchFamily="18" charset="0"/>
                <a:ea typeface="Calibri" panose="020F0502020204030204" pitchFamily="34" charset="0"/>
                <a:cs typeface="Arial" panose="020B0604020202020204" pitchFamily="34" charset="0"/>
              </a:rPr>
              <a:t>F</a:t>
            </a:r>
            <a:r>
              <a:rPr lang="en-US" sz="1050" spc="-20" dirty="0" err="1">
                <a:latin typeface="Times New Roman" panose="02020603050405020304" pitchFamily="18" charset="0"/>
                <a:ea typeface="Calibri" panose="020F0502020204030204" pitchFamily="34" charset="0"/>
                <a:cs typeface="Arial" panose="020B0604020202020204" pitchFamily="34" charset="0"/>
              </a:rPr>
              <a:t>y</a:t>
            </a:r>
            <a:r>
              <a:rPr lang="en-US" dirty="0">
                <a:latin typeface="Times New Roman" panose="02020603050405020304" pitchFamily="18" charset="0"/>
                <a:ea typeface="Calibri" panose="020F0502020204030204" pitchFamily="34" charset="0"/>
                <a:cs typeface="Arial" panose="020B0604020202020204" pitchFamily="34" charset="0"/>
              </a:rPr>
              <a:t>:</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spc="-10" dirty="0">
                <a:latin typeface="Times New Roman" panose="02020603050405020304" pitchFamily="18" charset="0"/>
                <a:ea typeface="Calibri" panose="020F0502020204030204" pitchFamily="34" charset="0"/>
                <a:cs typeface="Arial" panose="020B0604020202020204" pitchFamily="34" charset="0"/>
              </a:rPr>
              <a:t>Y</a:t>
            </a:r>
            <a:r>
              <a:rPr lang="en-US" spc="5" dirty="0">
                <a:latin typeface="Times New Roman" panose="02020603050405020304" pitchFamily="18" charset="0"/>
                <a:ea typeface="Calibri" panose="020F0502020204030204" pitchFamily="34" charset="0"/>
                <a:cs typeface="Arial" panose="020B0604020202020204" pitchFamily="34" charset="0"/>
              </a:rPr>
              <a:t>i</a:t>
            </a:r>
            <a:r>
              <a:rPr lang="en-US" dirty="0">
                <a:latin typeface="Times New Roman" panose="02020603050405020304" pitchFamily="18" charset="0"/>
                <a:ea typeface="Calibri" panose="020F0502020204030204" pitchFamily="34" charset="0"/>
                <a:cs typeface="Arial" panose="020B0604020202020204" pitchFamily="34" charset="0"/>
              </a:rPr>
              <a:t>e</a:t>
            </a:r>
            <a:r>
              <a:rPr lang="en-US" spc="5" dirty="0">
                <a:latin typeface="Times New Roman" panose="02020603050405020304" pitchFamily="18" charset="0"/>
                <a:ea typeface="Calibri" panose="020F0502020204030204" pitchFamily="34" charset="0"/>
                <a:cs typeface="Arial" panose="020B0604020202020204" pitchFamily="34" charset="0"/>
              </a:rPr>
              <a:t>l</a:t>
            </a:r>
            <a:r>
              <a:rPr lang="en-US" dirty="0">
                <a:latin typeface="Times New Roman" panose="02020603050405020304" pitchFamily="18" charset="0"/>
                <a:ea typeface="Calibri" panose="020F0502020204030204" pitchFamily="34" charset="0"/>
                <a:cs typeface="Arial" panose="020B0604020202020204" pitchFamily="34" charset="0"/>
              </a:rPr>
              <a:t>d</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St</a:t>
            </a:r>
            <a:r>
              <a:rPr lang="en-US" spc="-10" dirty="0">
                <a:latin typeface="Times New Roman" panose="02020603050405020304" pitchFamily="18" charset="0"/>
                <a:ea typeface="Calibri" panose="020F0502020204030204" pitchFamily="34" charset="0"/>
                <a:cs typeface="Arial" panose="020B0604020202020204" pitchFamily="34" charset="0"/>
              </a:rPr>
              <a:t>r</a:t>
            </a:r>
            <a:r>
              <a:rPr lang="en-US" dirty="0">
                <a:latin typeface="Times New Roman" panose="02020603050405020304" pitchFamily="18" charset="0"/>
                <a:ea typeface="Calibri" panose="020F0502020204030204" pitchFamily="34" charset="0"/>
                <a:cs typeface="Arial" panose="020B0604020202020204" pitchFamily="34" charset="0"/>
              </a:rPr>
              <a:t>e</a:t>
            </a:r>
            <a:r>
              <a:rPr lang="en-US" spc="-5" dirty="0">
                <a:latin typeface="Times New Roman" panose="02020603050405020304" pitchFamily="18" charset="0"/>
                <a:ea typeface="Calibri" panose="020F0502020204030204" pitchFamily="34" charset="0"/>
                <a:cs typeface="Arial" panose="020B0604020202020204" pitchFamily="34" charset="0"/>
              </a:rPr>
              <a:t>s</a:t>
            </a:r>
            <a:r>
              <a:rPr lang="en-US" dirty="0">
                <a:latin typeface="Times New Roman" panose="02020603050405020304" pitchFamily="18" charset="0"/>
                <a:ea typeface="Calibri" panose="020F0502020204030204" pitchFamily="34" charset="0"/>
                <a:cs typeface="Arial" panose="020B0604020202020204" pitchFamily="34" charset="0"/>
              </a:rPr>
              <a:t>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37820">
              <a:lnSpc>
                <a:spcPts val="723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S</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dirty="0">
                <a:latin typeface="Times New Roman" panose="02020603050405020304" pitchFamily="18" charset="0"/>
                <a:ea typeface="Calibri" panose="020F0502020204030204" pitchFamily="34" charset="0"/>
                <a:cs typeface="Arial" panose="020B0604020202020204" pitchFamily="34" charset="0"/>
              </a:rPr>
              <a:t>r</a:t>
            </a:r>
            <a:r>
              <a:rPr lang="en-US" spc="-10" dirty="0">
                <a:latin typeface="Times New Roman" panose="02020603050405020304" pitchFamily="18" charset="0"/>
                <a:ea typeface="Calibri" panose="020F0502020204030204" pitchFamily="34" charset="0"/>
                <a:cs typeface="Arial" panose="020B0604020202020204" pitchFamily="34" charset="0"/>
              </a:rPr>
              <a:t>e</a:t>
            </a:r>
            <a:r>
              <a:rPr lang="en-US" spc="5" dirty="0">
                <a:latin typeface="Times New Roman" panose="02020603050405020304" pitchFamily="18" charset="0"/>
                <a:ea typeface="Calibri" panose="020F0502020204030204" pitchFamily="34" charset="0"/>
                <a:cs typeface="Arial" panose="020B0604020202020204" pitchFamily="34" charset="0"/>
              </a:rPr>
              <a:t>s</a:t>
            </a:r>
            <a:r>
              <a:rPr lang="en-US" dirty="0">
                <a:latin typeface="Times New Roman" panose="02020603050405020304" pitchFamily="18" charset="0"/>
                <a:ea typeface="Calibri" panose="020F0502020204030204" pitchFamily="34" charset="0"/>
                <a:cs typeface="Arial" panose="020B0604020202020204" pitchFamily="34" charset="0"/>
              </a:rPr>
              <a:t>s</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P</a:t>
            </a:r>
            <a:r>
              <a:rPr lang="en-US" spc="-15"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spc="-10" dirty="0">
                <a:latin typeface="Times New Roman" panose="02020603050405020304" pitchFamily="18" charset="0"/>
                <a:ea typeface="Calibri" panose="020F0502020204030204" pitchFamily="34" charset="0"/>
                <a:cs typeface="Arial" panose="020B0604020202020204" pitchFamily="34" charset="0"/>
              </a:rPr>
              <a:t>A</a:t>
            </a:r>
            <a:r>
              <a:rPr lang="en-US" dirty="0">
                <a:latin typeface="Times New Roman" panose="02020603050405020304" pitchFamily="18" charset="0"/>
                <a:ea typeface="Calibri" panose="020F0502020204030204" pitchFamily="34" charset="0"/>
                <a:cs typeface="Arial" panose="020B0604020202020204" pitchFamily="34" charset="0"/>
              </a:rPr>
              <a:t>,</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S</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dirty="0">
                <a:latin typeface="Times New Roman" panose="02020603050405020304" pitchFamily="18" charset="0"/>
                <a:ea typeface="Calibri" panose="020F0502020204030204" pitchFamily="34" charset="0"/>
                <a:cs typeface="Arial" panose="020B0604020202020204" pitchFamily="34" charset="0"/>
              </a:rPr>
              <a:t>r</a:t>
            </a:r>
            <a:r>
              <a:rPr lang="en-US" spc="-10" dirty="0">
                <a:latin typeface="Times New Roman" panose="02020603050405020304" pitchFamily="18" charset="0"/>
                <a:ea typeface="Calibri" panose="020F0502020204030204" pitchFamily="34" charset="0"/>
                <a:cs typeface="Arial" panose="020B0604020202020204" pitchFamily="34" charset="0"/>
              </a:rPr>
              <a:t>a</a:t>
            </a:r>
            <a:r>
              <a:rPr lang="en-US" spc="5" dirty="0">
                <a:latin typeface="Times New Roman" panose="02020603050405020304" pitchFamily="18" charset="0"/>
                <a:ea typeface="Calibri" panose="020F0502020204030204" pitchFamily="34" charset="0"/>
                <a:cs typeface="Arial" panose="020B0604020202020204" pitchFamily="34" charset="0"/>
              </a:rPr>
              <a:t>i</a:t>
            </a:r>
            <a:r>
              <a:rPr lang="en-US" dirty="0">
                <a:latin typeface="Times New Roman" panose="02020603050405020304" pitchFamily="18" charset="0"/>
                <a:ea typeface="Calibri" panose="020F0502020204030204" pitchFamily="34" charset="0"/>
                <a:cs typeface="Arial" panose="020B0604020202020204" pitchFamily="34" charset="0"/>
              </a:rPr>
              <a:t>n</a:t>
            </a:r>
            <a:r>
              <a:rPr lang="en-US" spc="-10"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a:t>
            </a:r>
            <a:r>
              <a:rPr lang="en-US" spc="10"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Cambria Math" panose="02040503050406030204" pitchFamily="18" charset="0"/>
                <a:ea typeface="Calibri" panose="020F0502020204030204" pitchFamily="34" charset="0"/>
                <a:cs typeface="Cambria Math" panose="02040503050406030204" pitchFamily="18" charset="0"/>
              </a:rPr>
              <a:t>⧍</a:t>
            </a:r>
            <a:r>
              <a:rPr lang="en-US" dirty="0">
                <a:latin typeface="Times New Roman" panose="02020603050405020304" pitchFamily="18" charset="0"/>
                <a:ea typeface="Calibri" panose="020F0502020204030204" pitchFamily="34" charset="0"/>
                <a:cs typeface="Arial" panose="020B0604020202020204" pitchFamily="34" charset="0"/>
              </a:rPr>
              <a:t>L</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 L</a:t>
            </a:r>
            <a:endParaRPr lang="en-US" sz="14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7285732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31892" y="166892"/>
            <a:ext cx="10089779" cy="2640723"/>
          </a:xfrm>
          <a:prstGeom prst="rect">
            <a:avLst/>
          </a:prstGeom>
        </p:spPr>
        <p:txBody>
          <a:bodyPr wrap="square">
            <a:spAutoFit/>
          </a:bodyPr>
          <a:lstStyle/>
          <a:p>
            <a:pPr marL="342900" lvl="0" indent="-342900" algn="just">
              <a:lnSpc>
                <a:spcPct val="115000"/>
              </a:lnSpc>
              <a:spcAft>
                <a:spcPts val="0"/>
              </a:spcAft>
              <a:buFont typeface="Times New Roman" panose="02020603050405020304" pitchFamily="18" charset="0"/>
              <a:buChar char="-"/>
            </a:pPr>
            <a:r>
              <a:rPr lang="en-US" dirty="0" smtClean="0">
                <a:latin typeface="Times New Roman" panose="02020603050405020304" pitchFamily="18" charset="0"/>
                <a:ea typeface="Calibri" panose="020F0502020204030204" pitchFamily="34" charset="0"/>
                <a:cs typeface="Arial" panose="020B0604020202020204" pitchFamily="34" charset="0"/>
              </a:rPr>
              <a:t>If </a:t>
            </a:r>
            <a:r>
              <a:rPr lang="en-US" dirty="0">
                <a:latin typeface="Times New Roman" panose="02020603050405020304" pitchFamily="18" charset="0"/>
                <a:ea typeface="Calibri" panose="020F0502020204030204" pitchFamily="34" charset="0"/>
                <a:cs typeface="Arial" panose="020B0604020202020204" pitchFamily="34" charset="0"/>
              </a:rPr>
              <a:t>a piece of ductile structural steel is subjected to a tensile force, it will begin to elongate. If the tensile force is increased at a constant rate, the amount of elongation will increase linearly within certain limits.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704850"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When a tensile stress reaches a value roughly equal to three fourths of the ultimate strength of the steel the elongation will begin to increase at grate rate without a corresponding increase in the stress</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Structural   steel   is   usually   grouped   into   several   major   ASTM classifications. As shown in the table (2-3 and 2-4) in the AISC Manual.</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1851210" y="2818242"/>
            <a:ext cx="10251142" cy="3878498"/>
          </a:xfrm>
          <a:prstGeom prst="rect">
            <a:avLst/>
          </a:prstGeom>
        </p:spPr>
        <p:txBody>
          <a:bodyPr wrap="square">
            <a:spAutoFit/>
          </a:bodyPr>
          <a:lstStyle/>
          <a:p>
            <a:pPr algn="just">
              <a:lnSpc>
                <a:spcPts val="1580"/>
              </a:lnSpc>
              <a:spcAft>
                <a:spcPts val="0"/>
              </a:spcAft>
            </a:pPr>
            <a:r>
              <a:rPr lang="en-US" u="sng" dirty="0">
                <a:latin typeface="Times New Roman" panose="02020603050405020304" pitchFamily="18" charset="0"/>
                <a:ea typeface="Calibri" panose="020F0502020204030204" pitchFamily="34" charset="0"/>
                <a:cs typeface="Arial" panose="020B0604020202020204" pitchFamily="34" charset="0"/>
              </a:rPr>
              <a:t>Loads: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ts val="550"/>
              </a:lnSpc>
              <a:spcBef>
                <a:spcPts val="35"/>
              </a:spcBef>
              <a:spcAft>
                <a:spcPts val="0"/>
              </a:spcAft>
              <a:buFont typeface="Times New Roman" panose="02020603050405020304" pitchFamily="18" charset="0"/>
              <a:buChar char="-"/>
            </a:pPr>
            <a:r>
              <a:rPr lang="en-US" sz="800"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The most important and most difficult task forced by the structural engineer is the accurate estimation of the loads that may be applied to a structure during its life.</a:t>
            </a:r>
            <a:endParaRPr lang="en-US" sz="1400" dirty="0">
              <a:latin typeface="Calibri" panose="020F0502020204030204" pitchFamily="34" charset="0"/>
              <a:ea typeface="Calibri" panose="020F0502020204030204" pitchFamily="34" charset="0"/>
              <a:cs typeface="Arial" panose="020B0604020202020204" pitchFamily="34" charset="0"/>
            </a:endParaRPr>
          </a:p>
          <a:p>
            <a:pPr marL="704850"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The   next   important   task   is   to   determine   the   worst   possible combinations of these loads that might occur at one time.</a:t>
            </a:r>
            <a:endParaRPr lang="en-US" sz="1400" dirty="0">
              <a:latin typeface="Calibri" panose="020F0502020204030204" pitchFamily="34" charset="0"/>
              <a:ea typeface="Calibri" panose="020F0502020204030204" pitchFamily="34" charset="0"/>
              <a:cs typeface="Arial" panose="020B0604020202020204" pitchFamily="34" charset="0"/>
            </a:endParaRPr>
          </a:p>
          <a:p>
            <a:pPr marL="704850"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The objective of a structural engineer is to design a structure that will be able to withstand all the loads to which it is subjected while serving its purpose throughout its intended life span.</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Loads can be classified into three categories: dead loads, live loads, and environmental loads (e.g. Snow loads, Rain loads, Wind loads, and Earthquake loads)</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3674227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779057" y="499977"/>
            <a:ext cx="6096000" cy="2845907"/>
          </a:xfrm>
          <a:prstGeom prst="rect">
            <a:avLst/>
          </a:prstGeom>
        </p:spPr>
        <p:txBody>
          <a:bodyPr>
            <a:spAutoFit/>
          </a:bodyPr>
          <a:lstStyle/>
          <a:p>
            <a:pPr algn="just">
              <a:lnSpc>
                <a:spcPts val="1580"/>
              </a:lnSpc>
              <a:spcAft>
                <a:spcPts val="0"/>
              </a:spcAft>
            </a:pPr>
            <a:r>
              <a:rPr lang="en-US" u="sng" dirty="0">
                <a:latin typeface="Times New Roman" panose="02020603050405020304" pitchFamily="18" charset="0"/>
                <a:ea typeface="Calibri" panose="020F0502020204030204" pitchFamily="34" charset="0"/>
                <a:cs typeface="Arial" panose="020B0604020202020204" pitchFamily="34" charset="0"/>
              </a:rPr>
              <a:t>TYPES OF LOADS: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Dead loads.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Live Loads.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Wind Loads.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Impact Loads.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Fatigue.</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Earthquake Loads.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Snow Loads.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Other Loads.</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5589493" y="1080391"/>
            <a:ext cx="6096000" cy="1685077"/>
          </a:xfrm>
          <a:prstGeom prst="rect">
            <a:avLst/>
          </a:prstGeom>
        </p:spPr>
        <p:txBody>
          <a:bodyPr>
            <a:spAutoFit/>
          </a:bodyPr>
          <a:lstStyle/>
          <a:p>
            <a:pPr algn="just">
              <a:lnSpc>
                <a:spcPct val="115000"/>
              </a:lnSpc>
              <a:spcBef>
                <a:spcPts val="120"/>
              </a:spcBef>
              <a:spcAft>
                <a:spcPts val="0"/>
              </a:spcAft>
            </a:pPr>
            <a:r>
              <a:rPr lang="en-US" u="sng" spc="5" dirty="0">
                <a:latin typeface="Times New Roman" panose="02020603050405020304" pitchFamily="18" charset="0"/>
                <a:ea typeface="Calibri" panose="020F0502020204030204" pitchFamily="34" charset="0"/>
                <a:cs typeface="Arial" panose="020B0604020202020204" pitchFamily="34" charset="0"/>
              </a:rPr>
              <a:t>Dead Loads:</a:t>
            </a:r>
            <a:r>
              <a:rPr lang="en-US" spc="5" dirty="0">
                <a:latin typeface="Times New Roman" panose="02020603050405020304" pitchFamily="18" charset="0"/>
                <a:ea typeface="Calibri" panose="020F0502020204030204" pitchFamily="34" charset="0"/>
                <a:cs typeface="Arial" panose="020B0604020202020204" pitchFamily="34" charset="0"/>
              </a:rPr>
              <a:t> are loads of constant magnitude that remain in one position. The  weight  of  the  structure (beams, columns, slabs, wall, finishing, plastering </a:t>
            </a:r>
            <a:r>
              <a:rPr lang="en-US" spc="5" dirty="0" err="1">
                <a:latin typeface="Times New Roman" panose="02020603050405020304" pitchFamily="18" charset="0"/>
                <a:ea typeface="Calibri" panose="020F0502020204030204" pitchFamily="34" charset="0"/>
                <a:cs typeface="Arial" panose="020B0604020202020204" pitchFamily="34" charset="0"/>
              </a:rPr>
              <a:t>etc</a:t>
            </a:r>
            <a:r>
              <a:rPr lang="en-US" spc="5" dirty="0">
                <a:latin typeface="Times New Roman" panose="02020603050405020304" pitchFamily="18" charset="0"/>
                <a:ea typeface="Calibri" panose="020F0502020204030204" pitchFamily="34" charset="0"/>
                <a:cs typeface="Arial" panose="020B0604020202020204" pitchFamily="34" charset="0"/>
              </a:rPr>
              <a:t>)  is  considered  dead  load  as  well  as attachments to the structure such as: pipes, air-conditioning, heating ducts, roof and floor covering, etc.</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Rectangle 6"/>
          <p:cNvSpPr/>
          <p:nvPr/>
        </p:nvSpPr>
        <p:spPr>
          <a:xfrm>
            <a:off x="5589493" y="3345882"/>
            <a:ext cx="6096000" cy="2951898"/>
          </a:xfrm>
          <a:prstGeom prst="rect">
            <a:avLst/>
          </a:prstGeom>
        </p:spPr>
        <p:txBody>
          <a:bodyPr>
            <a:spAutoFit/>
          </a:bodyPr>
          <a:lstStyle/>
          <a:p>
            <a:pPr algn="just">
              <a:lnSpc>
                <a:spcPct val="115000"/>
              </a:lnSpc>
              <a:spcBef>
                <a:spcPts val="120"/>
              </a:spcBef>
              <a:spcAft>
                <a:spcPts val="0"/>
              </a:spcAft>
            </a:pPr>
            <a:r>
              <a:rPr lang="en-US" u="sng" spc="5" dirty="0">
                <a:latin typeface="Times New Roman" panose="02020603050405020304" pitchFamily="18" charset="0"/>
                <a:ea typeface="Calibri" panose="020F0502020204030204" pitchFamily="34" charset="0"/>
                <a:cs typeface="Arial" panose="020B0604020202020204" pitchFamily="34" charset="0"/>
              </a:rPr>
              <a:t>Live loads:</a:t>
            </a:r>
            <a:r>
              <a:rPr lang="en-US" spc="5" dirty="0">
                <a:latin typeface="Times New Roman" panose="02020603050405020304" pitchFamily="18" charset="0"/>
                <a:ea typeface="Calibri" panose="020F0502020204030204" pitchFamily="34" charset="0"/>
                <a:cs typeface="Arial" panose="020B0604020202020204" pitchFamily="34" charset="0"/>
              </a:rPr>
              <a:t> are loads that may change in position and magnitude. They are caused when a structure is occupied, used, and maintained</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Bef>
                <a:spcPts val="120"/>
              </a:spcBef>
              <a:spcAft>
                <a:spcPts val="0"/>
              </a:spcAft>
            </a:pPr>
            <a:r>
              <a:rPr lang="en-US" spc="5" dirty="0">
                <a:latin typeface="Times New Roman" panose="02020603050405020304" pitchFamily="18" charset="0"/>
                <a:ea typeface="Calibri" panose="020F0502020204030204" pitchFamily="34" charset="0"/>
                <a:cs typeface="Arial" panose="020B0604020202020204" pitchFamily="34" charset="0"/>
              </a:rPr>
              <a:t>Live loads are different for different types of structures and vary with type of occupancy. For example, for a residential building, live load on floor is considered as 3 </a:t>
            </a:r>
            <a:r>
              <a:rPr lang="en-US" spc="5" dirty="0" err="1">
                <a:latin typeface="Times New Roman" panose="02020603050405020304" pitchFamily="18" charset="0"/>
                <a:ea typeface="Calibri" panose="020F0502020204030204" pitchFamily="34" charset="0"/>
                <a:cs typeface="Arial" panose="020B0604020202020204" pitchFamily="34" charset="0"/>
              </a:rPr>
              <a:t>kN</a:t>
            </a:r>
            <a:r>
              <a:rPr lang="en-US" spc="5" dirty="0">
                <a:latin typeface="Times New Roman" panose="02020603050405020304" pitchFamily="18" charset="0"/>
                <a:ea typeface="Calibri" panose="020F0502020204030204" pitchFamily="34" charset="0"/>
                <a:cs typeface="Arial" panose="020B0604020202020204" pitchFamily="34" charset="0"/>
              </a:rPr>
              <a:t>/m2 while for industrial structures or business centers live loads can be taken as 4 or 5kN/m2. These loads vary for different structures based on intended use</a:t>
            </a:r>
            <a:r>
              <a:rPr lang="en-US" spc="5" dirty="0" smtClean="0">
                <a:latin typeface="Times New Roman" panose="02020603050405020304" pitchFamily="18" charset="0"/>
                <a:ea typeface="Calibri" panose="020F0502020204030204" pitchFamily="34" charset="0"/>
                <a:cs typeface="Arial" panose="020B0604020202020204" pitchFamily="34" charset="0"/>
              </a:rPr>
              <a:t>.</a:t>
            </a:r>
            <a:endParaRPr lang="en-US" sz="14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870025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70530" y="0"/>
            <a:ext cx="6096000" cy="2959272"/>
          </a:xfrm>
          <a:prstGeom prst="rect">
            <a:avLst/>
          </a:prstGeom>
        </p:spPr>
        <p:txBody>
          <a:bodyPr>
            <a:spAutoFit/>
          </a:bodyPr>
          <a:lstStyle/>
          <a:p>
            <a:pPr algn="just">
              <a:lnSpc>
                <a:spcPct val="115000"/>
              </a:lnSpc>
              <a:spcBef>
                <a:spcPts val="120"/>
              </a:spcBef>
              <a:spcAft>
                <a:spcPts val="0"/>
              </a:spcAft>
            </a:pPr>
            <a:r>
              <a:rPr lang="en-US" spc="5" dirty="0">
                <a:latin typeface="Times New Roman" panose="02020603050405020304" pitchFamily="18" charset="0"/>
                <a:ea typeface="Calibri" panose="020F0502020204030204" pitchFamily="34" charset="0"/>
                <a:cs typeface="Arial" panose="020B0604020202020204" pitchFamily="34" charset="0"/>
              </a:rPr>
              <a:t>Example of live loads;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Weight of people.</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Furniture.</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Machinery &amp; goods.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Dynamic forces resulting from moving loads.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Wind loads.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Forces resulting from temperature change.</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Pressure of liquids.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Earthquakes.</a:t>
            </a:r>
            <a:endParaRPr lang="en-US" sz="1400" dirty="0">
              <a:latin typeface="Calibri" panose="020F0502020204030204" pitchFamily="34" charset="0"/>
              <a:ea typeface="Calibri" panose="020F0502020204030204" pitchFamily="34" charset="0"/>
              <a:cs typeface="Arial" panose="020B0604020202020204" pitchFamily="34" charset="0"/>
            </a:endParaRPr>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6696635" y="204450"/>
            <a:ext cx="5284693" cy="4219631"/>
          </a:xfrm>
          <a:prstGeom prst="rect">
            <a:avLst/>
          </a:prstGeom>
          <a:noFill/>
          <a:ln>
            <a:noFill/>
          </a:ln>
        </p:spPr>
      </p:pic>
      <p:pic>
        <p:nvPicPr>
          <p:cNvPr id="6" name="Picture 5"/>
          <p:cNvPicPr/>
          <p:nvPr/>
        </p:nvPicPr>
        <p:blipFill>
          <a:blip r:embed="rId3">
            <a:extLst>
              <a:ext uri="{28A0092B-C50C-407E-A947-70E740481C1C}">
                <a14:useLocalDpi xmlns:a14="http://schemas.microsoft.com/office/drawing/2010/main" val="0"/>
              </a:ext>
            </a:extLst>
          </a:blip>
          <a:srcRect/>
          <a:stretch>
            <a:fillRect/>
          </a:stretch>
        </p:blipFill>
        <p:spPr bwMode="auto">
          <a:xfrm>
            <a:off x="3671609" y="4628531"/>
            <a:ext cx="4552950" cy="1834515"/>
          </a:xfrm>
          <a:prstGeom prst="rect">
            <a:avLst/>
          </a:prstGeom>
          <a:noFill/>
          <a:ln>
            <a:noFill/>
          </a:ln>
        </p:spPr>
      </p:pic>
    </p:spTree>
    <p:extLst>
      <p:ext uri="{BB962C8B-B14F-4D97-AF65-F5344CB8AC3E}">
        <p14:creationId xmlns:p14="http://schemas.microsoft.com/office/powerpoint/2010/main" val="1344873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07458" y="188259"/>
            <a:ext cx="10784542" cy="2768963"/>
          </a:xfrm>
          <a:prstGeom prst="rect">
            <a:avLst/>
          </a:prstGeom>
        </p:spPr>
        <p:txBody>
          <a:bodyPr wrap="square">
            <a:spAutoFit/>
          </a:bodyPr>
          <a:lstStyle/>
          <a:p>
            <a:pPr marL="180340" algn="justLow">
              <a:lnSpc>
                <a:spcPct val="115000"/>
              </a:lnSpc>
              <a:spcAft>
                <a:spcPts val="0"/>
              </a:spcAft>
            </a:pPr>
            <a:r>
              <a:rPr lang="en-US" u="sng" spc="5" dirty="0">
                <a:latin typeface="Times New Roman" panose="02020603050405020304" pitchFamily="18" charset="0"/>
                <a:ea typeface="Calibri" panose="020F0502020204030204" pitchFamily="34" charset="0"/>
                <a:cs typeface="Arial" panose="020B0604020202020204" pitchFamily="34" charset="0"/>
              </a:rPr>
              <a:t>Snow loads:</a:t>
            </a:r>
            <a:r>
              <a:rPr lang="en-US" dirty="0">
                <a:latin typeface="Arial" panose="020B0604020202020204" pitchFamily="34"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freshly fallen dry snow weight is about 5-6 psf. While the packed snow weight is about 10 psf. (Snow loads on roofs &lt; snow weight on grounds.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80340" algn="justLow">
              <a:lnSpc>
                <a:spcPct val="115000"/>
              </a:lnSpc>
              <a:spcAft>
                <a:spcPts val="1000"/>
              </a:spcAft>
            </a:pPr>
            <a:r>
              <a:rPr lang="ar-IQ" dirty="0">
                <a:latin typeface="Calibri" panose="020F0502020204030204" pitchFamily="34"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80340" algn="just">
              <a:lnSpc>
                <a:spcPct val="115000"/>
              </a:lnSpc>
              <a:spcAft>
                <a:spcPts val="1000"/>
              </a:spcAft>
            </a:pPr>
            <a:r>
              <a:rPr lang="en-US" u="sng" spc="5" dirty="0">
                <a:latin typeface="Times New Roman" panose="02020603050405020304" pitchFamily="18" charset="0"/>
                <a:ea typeface="Calibri" panose="020F0502020204030204" pitchFamily="34" charset="0"/>
                <a:cs typeface="Arial" panose="020B0604020202020204" pitchFamily="34" charset="0"/>
              </a:rPr>
              <a:t>Wind load:</a:t>
            </a:r>
            <a:r>
              <a:rPr lang="en-US" spc="5" dirty="0">
                <a:latin typeface="Times New Roman" panose="02020603050405020304" pitchFamily="18" charset="0"/>
                <a:ea typeface="Calibri" panose="020F0502020204030204" pitchFamily="34" charset="0"/>
                <a:cs typeface="Arial" panose="020B0604020202020204" pitchFamily="34" charset="0"/>
              </a:rPr>
              <a:t> are horizontal loads on the building which are exerted on the surface area of the building on windward side. This load is calculated based on the wind zone which provides the maximum wind speed in the given zone. This can be obtained from the wind map of the location. This wind speed is converted into force based on the surface area and orientation of building. wind direction. Shape of the building is or structural member is also considered for calculation. </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Text Box 2"/>
          <p:cNvSpPr txBox="1">
            <a:spLocks noChangeArrowheads="1"/>
          </p:cNvSpPr>
          <p:nvPr/>
        </p:nvSpPr>
        <p:spPr bwMode="auto">
          <a:xfrm>
            <a:off x="3860052" y="3932280"/>
            <a:ext cx="5057775" cy="304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ar-IQ" altLang="ar-IQ"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ROOF PRESSURE = </a:t>
            </a:r>
            <a:r>
              <a:rPr kumimoji="0" lang="en-US" altLang="ar-IQ"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1.25</a:t>
            </a:r>
            <a:r>
              <a:rPr kumimoji="0" lang="ar-IQ" altLang="ar-IQ"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x WIND PRESSURE</a:t>
            </a:r>
            <a:endParaRPr kumimoji="0" lang="ar-IQ" altLang="ar-IQ" sz="1800" b="0" i="0" u="none" strike="noStrike" cap="none" normalizeH="0" baseline="0" dirty="0" smtClean="0">
              <a:ln>
                <a:noFill/>
              </a:ln>
              <a:solidFill>
                <a:schemeClr val="tx1"/>
              </a:solidFill>
              <a:effectLst/>
              <a:latin typeface="Arial" panose="020B0604020202020204" pitchFamily="34" charset="0"/>
            </a:endParaRPr>
          </a:p>
        </p:txBody>
      </p:sp>
      <p:sp>
        <p:nvSpPr>
          <p:cNvPr id="6" name="Text Box 1"/>
          <p:cNvSpPr txBox="1">
            <a:spLocks noChangeArrowheads="1"/>
          </p:cNvSpPr>
          <p:nvPr/>
        </p:nvSpPr>
        <p:spPr bwMode="auto">
          <a:xfrm>
            <a:off x="3860051" y="5493823"/>
            <a:ext cx="5057775" cy="304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ar-IQ" altLang="ar-IQ"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q = </a:t>
            </a:r>
            <a:r>
              <a:rPr lang="en-US" altLang="ar-IQ" sz="1400" dirty="0" smtClean="0">
                <a:latin typeface="Calibri" panose="020F0502020204030204" pitchFamily="34" charset="0"/>
                <a:ea typeface="Calibri" panose="020F0502020204030204" pitchFamily="34" charset="0"/>
                <a:cs typeface="Arial" panose="020B0604020202020204" pitchFamily="34" charset="0"/>
              </a:rPr>
              <a:t>0.00265</a:t>
            </a:r>
            <a:r>
              <a:rPr kumimoji="0" lang="ar-IQ" altLang="ar-IQ"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V²</a:t>
            </a:r>
            <a:endParaRPr kumimoji="0" lang="ar-IQ" altLang="ar-IQ"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ar-IQ" altLang="ar-IQ" sz="1800" b="0" i="0" u="none" strike="noStrike" cap="none" normalizeH="0" baseline="0" dirty="0" smtClean="0">
              <a:ln>
                <a:noFill/>
              </a:ln>
              <a:solidFill>
                <a:schemeClr val="tx1"/>
              </a:solidFill>
              <a:effectLst/>
              <a:latin typeface="Arial" panose="020B0604020202020204" pitchFamily="34" charset="0"/>
            </a:endParaRPr>
          </a:p>
        </p:txBody>
      </p:sp>
      <p:sp>
        <p:nvSpPr>
          <p:cNvPr id="7" name="Rectangle 3"/>
          <p:cNvSpPr>
            <a:spLocks noChangeArrowheads="1"/>
          </p:cNvSpPr>
          <p:nvPr/>
        </p:nvSpPr>
        <p:spPr bwMode="auto">
          <a:xfrm>
            <a:off x="1712258" y="3070412"/>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altLang="ar-IQ" sz="1800" b="0" i="0" u="none" strike="noStrike" cap="none" normalizeH="0" baseline="0" smtClean="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2533463" y="2844992"/>
            <a:ext cx="5057775"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lang="en-US" altLang="ar-IQ" spc="5" dirty="0">
              <a:latin typeface="Times New Roman" panose="02020603050405020304" pitchFamily="18"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ar-IQ" spc="5" dirty="0">
                <a:latin typeface="Times New Roman" panose="02020603050405020304" pitchFamily="18" charset="0"/>
                <a:ea typeface="Calibri" panose="020F0502020204030204" pitchFamily="34" charset="0"/>
                <a:cs typeface="Arial" panose="020B0604020202020204" pitchFamily="34" charset="0"/>
              </a:rPr>
              <a:t>For building with sloping roofs; aero dynamic effect must be consider as follow</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ar-IQ"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7"/>
          <p:cNvSpPr>
            <a:spLocks noChangeArrowheads="1"/>
          </p:cNvSpPr>
          <p:nvPr/>
        </p:nvSpPr>
        <p:spPr bwMode="auto">
          <a:xfrm>
            <a:off x="2417108" y="4499214"/>
            <a:ext cx="664621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Low" defTabSz="914400" rtl="0" eaLnBrk="0" fontAlgn="base" latinLnBrk="0" hangingPunct="0">
              <a:lnSpc>
                <a:spcPct val="100000"/>
              </a:lnSpc>
              <a:spcBef>
                <a:spcPct val="0"/>
              </a:spcBef>
              <a:spcAft>
                <a:spcPct val="0"/>
              </a:spcAft>
              <a:buClrTx/>
              <a:buSzTx/>
              <a:buFontTx/>
              <a:buNone/>
              <a:tabLst/>
            </a:pPr>
            <a:r>
              <a:rPr lang="en-US" altLang="ar-IQ" spc="5" dirty="0">
                <a:latin typeface="Times New Roman" panose="02020603050405020304" pitchFamily="18" charset="0"/>
                <a:ea typeface="Calibri" panose="020F0502020204030204" pitchFamily="34" charset="0"/>
                <a:cs typeface="Arial" panose="020B0604020202020204" pitchFamily="34" charset="0"/>
              </a:rPr>
              <a:t>Wind pressure can be approximately calculated as</a:t>
            </a:r>
          </a:p>
          <a:p>
            <a:pPr algn="justLow" defTabSz="914400" eaLnBrk="0" fontAlgn="base" hangingPunct="0">
              <a:spcBef>
                <a:spcPct val="0"/>
              </a:spcBef>
              <a:spcAft>
                <a:spcPct val="0"/>
              </a:spcAft>
            </a:pPr>
            <a:r>
              <a:rPr lang="en-US" altLang="ar-IQ" spc="5" dirty="0">
                <a:latin typeface="Times New Roman" panose="02020603050405020304" pitchFamily="18" charset="0"/>
                <a:ea typeface="Calibri" panose="020F0502020204030204" pitchFamily="34" charset="0"/>
                <a:cs typeface="Arial" panose="020B0604020202020204" pitchFamily="34" charset="0"/>
              </a:rPr>
              <a:t>Where; (v) is speed of air in mile / hour. (q) is pressure per unit area</a:t>
            </a:r>
          </a:p>
        </p:txBody>
      </p:sp>
    </p:spTree>
    <p:extLst>
      <p:ext uri="{BB962C8B-B14F-4D97-AF65-F5344CB8AC3E}">
        <p14:creationId xmlns:p14="http://schemas.microsoft.com/office/powerpoint/2010/main" val="1737734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07458" y="188259"/>
            <a:ext cx="10784542" cy="2768963"/>
          </a:xfrm>
          <a:prstGeom prst="rect">
            <a:avLst/>
          </a:prstGeom>
        </p:spPr>
        <p:txBody>
          <a:bodyPr wrap="square">
            <a:spAutoFit/>
          </a:bodyPr>
          <a:lstStyle/>
          <a:p>
            <a:pPr marL="180340" algn="justLow">
              <a:lnSpc>
                <a:spcPct val="115000"/>
              </a:lnSpc>
              <a:spcAft>
                <a:spcPts val="0"/>
              </a:spcAft>
            </a:pPr>
            <a:r>
              <a:rPr lang="en-US" u="sng" spc="5" dirty="0">
                <a:latin typeface="Times New Roman" panose="02020603050405020304" pitchFamily="18" charset="0"/>
                <a:ea typeface="Calibri" panose="020F0502020204030204" pitchFamily="34" charset="0"/>
                <a:cs typeface="Arial" panose="020B0604020202020204" pitchFamily="34" charset="0"/>
              </a:rPr>
              <a:t>Snow loads:</a:t>
            </a:r>
            <a:r>
              <a:rPr lang="en-US" dirty="0">
                <a:latin typeface="Arial" panose="020B0604020202020204" pitchFamily="34"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freshly fallen dry snow weight is about 5-6 psf. While the packed snow weight is about 10 psf. (Snow loads on roofs &lt; snow weight on grounds.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80340" algn="justLow">
              <a:lnSpc>
                <a:spcPct val="115000"/>
              </a:lnSpc>
              <a:spcAft>
                <a:spcPts val="1000"/>
              </a:spcAft>
            </a:pPr>
            <a:r>
              <a:rPr lang="ar-IQ" dirty="0">
                <a:latin typeface="Calibri" panose="020F0502020204030204" pitchFamily="34"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180340" algn="just">
              <a:lnSpc>
                <a:spcPct val="115000"/>
              </a:lnSpc>
              <a:spcAft>
                <a:spcPts val="1000"/>
              </a:spcAft>
            </a:pPr>
            <a:r>
              <a:rPr lang="en-US" u="sng" spc="5" dirty="0">
                <a:latin typeface="Times New Roman" panose="02020603050405020304" pitchFamily="18" charset="0"/>
                <a:ea typeface="Calibri" panose="020F0502020204030204" pitchFamily="34" charset="0"/>
                <a:cs typeface="Arial" panose="020B0604020202020204" pitchFamily="34" charset="0"/>
              </a:rPr>
              <a:t>Wind load:</a:t>
            </a:r>
            <a:r>
              <a:rPr lang="en-US" spc="5" dirty="0">
                <a:latin typeface="Times New Roman" panose="02020603050405020304" pitchFamily="18" charset="0"/>
                <a:ea typeface="Calibri" panose="020F0502020204030204" pitchFamily="34" charset="0"/>
                <a:cs typeface="Arial" panose="020B0604020202020204" pitchFamily="34" charset="0"/>
              </a:rPr>
              <a:t> are horizontal loads on the building which are exerted on the surface area of the building on windward side. This load is calculated based on the wind zone which provides the maximum wind speed in the given zone. This can be obtained from the wind map of the location. This wind speed is converted into force based on the surface area and orientation of building. wind direction. Shape of the building is or structural member is also considered for calculation. </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5" name="Text Box 2"/>
          <p:cNvSpPr txBox="1">
            <a:spLocks noChangeArrowheads="1"/>
          </p:cNvSpPr>
          <p:nvPr/>
        </p:nvSpPr>
        <p:spPr bwMode="auto">
          <a:xfrm>
            <a:off x="3860052" y="3932280"/>
            <a:ext cx="5057775" cy="304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ar-IQ" altLang="ar-IQ"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ROOF PRESSURE = </a:t>
            </a:r>
            <a:r>
              <a:rPr kumimoji="0" lang="en-US" altLang="ar-IQ"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1.25</a:t>
            </a:r>
            <a:r>
              <a:rPr kumimoji="0" lang="ar-IQ" altLang="ar-IQ"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x WIND PRESSURE</a:t>
            </a:r>
            <a:endParaRPr kumimoji="0" lang="ar-IQ" altLang="ar-IQ" sz="1800" b="0" i="0" u="none" strike="noStrike" cap="none" normalizeH="0" baseline="0" dirty="0" smtClean="0">
              <a:ln>
                <a:noFill/>
              </a:ln>
              <a:solidFill>
                <a:schemeClr val="tx1"/>
              </a:solidFill>
              <a:effectLst/>
              <a:latin typeface="Arial" panose="020B0604020202020204" pitchFamily="34" charset="0"/>
            </a:endParaRPr>
          </a:p>
        </p:txBody>
      </p:sp>
      <p:sp>
        <p:nvSpPr>
          <p:cNvPr id="6" name="Text Box 1"/>
          <p:cNvSpPr txBox="1">
            <a:spLocks noChangeArrowheads="1"/>
          </p:cNvSpPr>
          <p:nvPr/>
        </p:nvSpPr>
        <p:spPr bwMode="auto">
          <a:xfrm>
            <a:off x="3860051" y="5493823"/>
            <a:ext cx="5057775" cy="3048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ar-IQ" altLang="ar-IQ"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q = </a:t>
            </a:r>
            <a:r>
              <a:rPr lang="en-US" altLang="ar-IQ" sz="1400" dirty="0" smtClean="0">
                <a:latin typeface="Calibri" panose="020F0502020204030204" pitchFamily="34" charset="0"/>
                <a:ea typeface="Calibri" panose="020F0502020204030204" pitchFamily="34" charset="0"/>
                <a:cs typeface="Arial" panose="020B0604020202020204" pitchFamily="34" charset="0"/>
              </a:rPr>
              <a:t>0.00265</a:t>
            </a:r>
            <a:r>
              <a:rPr kumimoji="0" lang="ar-IQ" altLang="ar-IQ"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 V²</a:t>
            </a:r>
            <a:endParaRPr kumimoji="0" lang="ar-IQ" altLang="ar-IQ"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ar-IQ" altLang="ar-IQ" sz="1800" b="0" i="0" u="none" strike="noStrike" cap="none" normalizeH="0" baseline="0" dirty="0" smtClean="0">
              <a:ln>
                <a:noFill/>
              </a:ln>
              <a:solidFill>
                <a:schemeClr val="tx1"/>
              </a:solidFill>
              <a:effectLst/>
              <a:latin typeface="Arial" panose="020B0604020202020204" pitchFamily="34" charset="0"/>
            </a:endParaRPr>
          </a:p>
        </p:txBody>
      </p:sp>
      <p:sp>
        <p:nvSpPr>
          <p:cNvPr id="7" name="Rectangle 3"/>
          <p:cNvSpPr>
            <a:spLocks noChangeArrowheads="1"/>
          </p:cNvSpPr>
          <p:nvPr/>
        </p:nvSpPr>
        <p:spPr bwMode="auto">
          <a:xfrm>
            <a:off x="1712258" y="3070412"/>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Low" defTabSz="914400" rtl="0" eaLnBrk="0" fontAlgn="base" latinLnBrk="0" hangingPunct="0">
              <a:lnSpc>
                <a:spcPct val="100000"/>
              </a:lnSpc>
              <a:spcBef>
                <a:spcPct val="0"/>
              </a:spcBef>
              <a:spcAft>
                <a:spcPct val="0"/>
              </a:spcAft>
              <a:buClrTx/>
              <a:buSzTx/>
              <a:buFontTx/>
              <a:buNone/>
              <a:tabLst/>
            </a:pPr>
            <a:endParaRPr kumimoji="0" lang="en-US" altLang="ar-IQ" sz="1800" b="0" i="0" u="none" strike="noStrike" cap="none" normalizeH="0" baseline="0" smtClean="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2533463" y="2844992"/>
            <a:ext cx="5057775"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lang="en-US" altLang="ar-IQ" spc="5" dirty="0">
              <a:latin typeface="Times New Roman" panose="02020603050405020304" pitchFamily="18" charset="0"/>
              <a:ea typeface="Calibri" panose="020F050202020403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ar-IQ" spc="5" dirty="0">
                <a:latin typeface="Times New Roman" panose="02020603050405020304" pitchFamily="18" charset="0"/>
                <a:ea typeface="Calibri" panose="020F0502020204030204" pitchFamily="34" charset="0"/>
                <a:cs typeface="Arial" panose="020B0604020202020204" pitchFamily="34" charset="0"/>
              </a:rPr>
              <a:t>For building with sloping roofs; aero dynamic effect must be consider as follow</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ar-IQ" sz="1800" b="0" i="0" u="none" strike="noStrike" cap="none" normalizeH="0" baseline="0" dirty="0" smtClean="0">
              <a:ln>
                <a:noFill/>
              </a:ln>
              <a:solidFill>
                <a:schemeClr val="tx1"/>
              </a:solidFill>
              <a:effectLst/>
              <a:latin typeface="Arial" panose="020B0604020202020204" pitchFamily="34" charset="0"/>
            </a:endParaRPr>
          </a:p>
        </p:txBody>
      </p:sp>
      <p:sp>
        <p:nvSpPr>
          <p:cNvPr id="9" name="Rectangle 7"/>
          <p:cNvSpPr>
            <a:spLocks noChangeArrowheads="1"/>
          </p:cNvSpPr>
          <p:nvPr/>
        </p:nvSpPr>
        <p:spPr bwMode="auto">
          <a:xfrm>
            <a:off x="2417108" y="4499214"/>
            <a:ext cx="664621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Low" defTabSz="914400" rtl="0" eaLnBrk="0" fontAlgn="base" latinLnBrk="0" hangingPunct="0">
              <a:lnSpc>
                <a:spcPct val="100000"/>
              </a:lnSpc>
              <a:spcBef>
                <a:spcPct val="0"/>
              </a:spcBef>
              <a:spcAft>
                <a:spcPct val="0"/>
              </a:spcAft>
              <a:buClrTx/>
              <a:buSzTx/>
              <a:buFontTx/>
              <a:buNone/>
              <a:tabLst/>
            </a:pPr>
            <a:r>
              <a:rPr lang="en-US" altLang="ar-IQ" spc="5" dirty="0">
                <a:latin typeface="Times New Roman" panose="02020603050405020304" pitchFamily="18" charset="0"/>
                <a:ea typeface="Calibri" panose="020F0502020204030204" pitchFamily="34" charset="0"/>
                <a:cs typeface="Arial" panose="020B0604020202020204" pitchFamily="34" charset="0"/>
              </a:rPr>
              <a:t>Wind pressure can be approximately calculated as</a:t>
            </a:r>
          </a:p>
          <a:p>
            <a:pPr algn="justLow" defTabSz="914400" eaLnBrk="0" fontAlgn="base" hangingPunct="0">
              <a:spcBef>
                <a:spcPct val="0"/>
              </a:spcBef>
              <a:spcAft>
                <a:spcPct val="0"/>
              </a:spcAft>
            </a:pPr>
            <a:r>
              <a:rPr lang="en-US" altLang="ar-IQ" spc="5" dirty="0">
                <a:latin typeface="Times New Roman" panose="02020603050405020304" pitchFamily="18" charset="0"/>
                <a:ea typeface="Calibri" panose="020F0502020204030204" pitchFamily="34" charset="0"/>
                <a:cs typeface="Arial" panose="020B0604020202020204" pitchFamily="34" charset="0"/>
              </a:rPr>
              <a:t>Where; (v) is speed of air in mile / hour. (q) is pressure per unit area</a:t>
            </a:r>
          </a:p>
        </p:txBody>
      </p:sp>
    </p:spTree>
    <p:extLst>
      <p:ext uri="{BB962C8B-B14F-4D97-AF65-F5344CB8AC3E}">
        <p14:creationId xmlns:p14="http://schemas.microsoft.com/office/powerpoint/2010/main" val="20045429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94687" y="3104626"/>
            <a:ext cx="6096000" cy="729430"/>
          </a:xfrm>
          <a:prstGeom prst="rect">
            <a:avLst/>
          </a:prstGeom>
        </p:spPr>
        <p:txBody>
          <a:bodyPr>
            <a:spAutoFit/>
          </a:bodyPr>
          <a:lstStyle/>
          <a:p>
            <a:pPr marL="180340" algn="just">
              <a:lnSpc>
                <a:spcPct val="115000"/>
              </a:lnSpc>
              <a:spcAft>
                <a:spcPts val="1000"/>
              </a:spcAft>
            </a:pPr>
            <a:r>
              <a:rPr lang="en-US" u="sng" spc="5" dirty="0">
                <a:latin typeface="Times New Roman" panose="02020603050405020304" pitchFamily="18" charset="0"/>
                <a:ea typeface="Calibri" panose="020F0502020204030204" pitchFamily="34" charset="0"/>
                <a:cs typeface="Arial" panose="020B0604020202020204" pitchFamily="34" charset="0"/>
              </a:rPr>
              <a:t>Impact load: </a:t>
            </a:r>
            <a:r>
              <a:rPr lang="en-US" spc="5" dirty="0">
                <a:latin typeface="Times New Roman" panose="02020603050405020304" pitchFamily="18" charset="0"/>
                <a:ea typeface="Calibri" panose="020F0502020204030204" pitchFamily="34" charset="0"/>
                <a:cs typeface="Arial" panose="020B0604020202020204" pitchFamily="34" charset="0"/>
              </a:rPr>
              <a:t>The term impact refers to the dynamic effect of a suddenly applied load</a:t>
            </a:r>
            <a:r>
              <a:rPr lang="en-US" u="sng" spc="5" dirty="0">
                <a:latin typeface="Times New Roman" panose="02020603050405020304" pitchFamily="18" charset="0"/>
                <a:ea typeface="Calibri" panose="020F0502020204030204" pitchFamily="34" charset="0"/>
                <a:cs typeface="Arial" panose="020B0604020202020204" pitchFamily="34" charset="0"/>
              </a:rPr>
              <a:t> (e.g. trucks, vehicles)</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23529" y="707579"/>
            <a:ext cx="2963545" cy="2047875"/>
          </a:xfrm>
          <a:prstGeom prst="rect">
            <a:avLst/>
          </a:prstGeom>
          <a:noFill/>
          <a:ln>
            <a:noFill/>
          </a:ln>
          <a:effectLst/>
          <a:extLst/>
        </p:spPr>
      </p:pic>
      <p:pic>
        <p:nvPicPr>
          <p:cNvPr id="6"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2412" y="418332"/>
            <a:ext cx="2200275" cy="2113280"/>
          </a:xfrm>
          <a:prstGeom prst="rect">
            <a:avLst/>
          </a:prstGeom>
          <a:noFill/>
          <a:ln>
            <a:noFill/>
          </a:ln>
          <a:effectLst/>
          <a:extLst/>
        </p:spPr>
      </p:pic>
    </p:spTree>
    <p:extLst>
      <p:ext uri="{BB962C8B-B14F-4D97-AF65-F5344CB8AC3E}">
        <p14:creationId xmlns:p14="http://schemas.microsoft.com/office/powerpoint/2010/main" val="1854987957"/>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
  <TotalTime>27</TotalTime>
  <Words>523</Words>
  <Application>Microsoft Office PowerPoint</Application>
  <PresentationFormat>Widescreen</PresentationFormat>
  <Paragraphs>69</Paragraphs>
  <Slides>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Calibri</vt:lpstr>
      <vt:lpstr>Cambria Math</vt:lpstr>
      <vt:lpstr>Century Gothic</vt:lpstr>
      <vt:lpstr>Tahoma</vt:lpstr>
      <vt:lpstr>Times New Roman</vt:lpstr>
      <vt:lpstr>Wingdings 3</vt:lpstr>
      <vt:lpstr>Wisp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SACC - ANAS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Haider Abbas</dc:creator>
  <cp:lastModifiedBy>Haider Abbas</cp:lastModifiedBy>
  <cp:revision>9</cp:revision>
  <dcterms:created xsi:type="dcterms:W3CDTF">2017-12-16T20:16:29Z</dcterms:created>
  <dcterms:modified xsi:type="dcterms:W3CDTF">2017-12-16T20:57:35Z</dcterms:modified>
</cp:coreProperties>
</file>